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B0B"/>
    <a:srgbClr val="DEDEDE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3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3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1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7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1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5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1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7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74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1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9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76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生活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·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进化的一小步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UTOPIA </a:t>
            </a:r>
            <a:r>
              <a:rPr lang="en-US" altLang="zh-CN" dirty="0" err="1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Kono</a:t>
            </a:r>
            <a:r>
              <a:rPr lang="zh-CN" altLang="en-US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系列智慧生活新品发布会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8" y="396241"/>
            <a:ext cx="1889409" cy="6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声道自动校准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音乐的方向魔力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可能会有一些电磁影响，如有禁忌请勿使用；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TECH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保证通常情况下不会对人体造成损害。</a:t>
            </a:r>
          </a:p>
        </p:txBody>
      </p:sp>
      <p:sp>
        <p:nvSpPr>
          <p:cNvPr id="3" name="矩形 2"/>
          <p:cNvSpPr/>
          <p:nvPr/>
        </p:nvSpPr>
        <p:spPr>
          <a:xfrm>
            <a:off x="618605" y="2896810"/>
            <a:ext cx="82382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</a:t>
            </a:r>
            <a:endParaRPr lang="zh-CN" altLang="en-US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74870" y="2896809"/>
            <a:ext cx="82382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</a:t>
            </a:r>
            <a:endParaRPr lang="zh-CN" altLang="en-US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左右箭头 13"/>
          <p:cNvSpPr/>
          <p:nvPr/>
        </p:nvSpPr>
        <p:spPr>
          <a:xfrm>
            <a:off x="1442434" y="3400022"/>
            <a:ext cx="2832436" cy="2060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550695"/>
            <a:ext cx="2624623" cy="54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3203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最低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50ms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低延迟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9" y="856895"/>
            <a:ext cx="2457357" cy="5273448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优化，永无止境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9" y="2583201"/>
            <a:ext cx="1648496" cy="1648496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24"/>
          <a:stretch/>
        </p:blipFill>
        <p:spPr>
          <a:xfrm rot="5400000">
            <a:off x="2941332" y="2854489"/>
            <a:ext cx="1648496" cy="1278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10" y="2156301"/>
            <a:ext cx="1158221" cy="24201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搭配乌托邦科技其他智能产品，延迟可低至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50ms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；使用其他品牌 设备，延迟可低至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80ms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66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高设计感充电盒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1" y="804943"/>
            <a:ext cx="2729055" cy="438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追求质感设计 践行极简主义</a:t>
            </a: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89" y="1714827"/>
            <a:ext cx="2729054" cy="438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7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 fontScale="90000"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5500mAh</a:t>
            </a:r>
            <a:r>
              <a:rPr lang="en-US" altLang="zh-CN" sz="1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超级电池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935" y="2052212"/>
            <a:ext cx="2551334" cy="410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最高完全充满单侧耳机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次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3" y="966358"/>
            <a:ext cx="1211907" cy="2532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34" y="966358"/>
            <a:ext cx="1211907" cy="2532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30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充电盒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18w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快充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436" y="500115"/>
            <a:ext cx="3470271" cy="5585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Type-c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新一代接口</a:t>
            </a:r>
            <a:r>
              <a: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 充电速度提升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3</a:t>
            </a:r>
            <a:r>
              <a: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充电盒仅支持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type-c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接口充电，如果强制接入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USB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接口将触发保护机制；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USB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仅支持最高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5V2A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输出。</a:t>
            </a:r>
          </a:p>
        </p:txBody>
      </p:sp>
    </p:spTree>
    <p:extLst>
      <p:ext uri="{BB962C8B-B14F-4D97-AF65-F5344CB8AC3E}">
        <p14:creationId xmlns:p14="http://schemas.microsoft.com/office/powerpoint/2010/main" val="107897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 err="1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Kono</a:t>
            </a:r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 SOUND MAX</a:t>
            </a:r>
            <a:endParaRPr lang="zh-CN" altLang="en-US" sz="4000" dirty="0">
              <a:latin typeface="思源宋体 CN Medium" panose="02020500000000000000" pitchFamily="18" charset="-122"/>
              <a:ea typeface="思源宋体 CN Medium" panose="02020500000000000000" pitchFamily="18" charset="-122"/>
              <a:cs typeface="OPPOSans R" panose="00020600040101010101" pitchFamily="18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304" y="2670526"/>
            <a:ext cx="1939949" cy="312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7577782" y="1768993"/>
            <a:ext cx="824249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单耳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33" y="1515859"/>
            <a:ext cx="1939950" cy="312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0" y="1189679"/>
            <a:ext cx="1224234" cy="2558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23" y="734737"/>
            <a:ext cx="1224234" cy="2558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8937576" y="1869585"/>
            <a:ext cx="2279563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¥49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20631" y="1869585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7577782" y="3152361"/>
            <a:ext cx="824249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双耳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937576" y="3252953"/>
            <a:ext cx="2279563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¥98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20631" y="3252953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527800" y="4421429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双耳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附赠充电盒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937576" y="4636321"/>
            <a:ext cx="2279563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20631" y="4636321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9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Kono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 WATCH S1 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系列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28" y="1360488"/>
            <a:ext cx="2556071" cy="5936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03204"/>
            <a:ext cx="4241800" cy="6393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64" y="1953934"/>
            <a:ext cx="2556071" cy="593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28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玻璃钢机身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6" y="676437"/>
            <a:ext cx="3470272" cy="5232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搭配电容式按键</a:t>
            </a:r>
            <a:r>
              <a: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 经久耐用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308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480P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高清大屏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01" y="602221"/>
            <a:ext cx="2404976" cy="5585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清晰省电 支持息屏显示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75525" y="2887083"/>
            <a:ext cx="2193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03SmartFontUI" panose="02000600000000000000" pitchFamily="50" charset="-128"/>
                <a:ea typeface="03SmartFontUI" panose="02000600000000000000" pitchFamily="50" charset="-128"/>
              </a:rPr>
              <a:t>480P</a:t>
            </a:r>
            <a:endParaRPr lang="zh-CN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809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IP68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生活防泼溅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136314">
            <a:off x="1857301" y="343705"/>
            <a:ext cx="1999147" cy="4642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关键时刻 为您省心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B4FF20A-23A7-41E0-BBE7-751B58154360}"/>
              </a:ext>
            </a:extLst>
          </p:cNvPr>
          <p:cNvCxnSpPr/>
          <p:nvPr/>
        </p:nvCxnSpPr>
        <p:spPr>
          <a:xfrm>
            <a:off x="77812" y="5166775"/>
            <a:ext cx="5702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97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新的品牌布局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91" y="2893335"/>
            <a:ext cx="2496671" cy="839712"/>
          </a:xfrm>
        </p:spPr>
      </p:pic>
      <p:sp>
        <p:nvSpPr>
          <p:cNvPr id="5" name="文本框 4"/>
          <p:cNvSpPr txBox="1"/>
          <p:nvPr/>
        </p:nvSpPr>
        <p:spPr>
          <a:xfrm>
            <a:off x="1246990" y="4012602"/>
            <a:ext cx="249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全场景智慧生活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47663" y="4012602"/>
            <a:ext cx="249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高端技术攻关</a:t>
            </a: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038" y="3148616"/>
            <a:ext cx="2496671" cy="5844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28038" y="4012602"/>
            <a:ext cx="249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娱乐与基础生产力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71E8C9-06DF-431B-B05A-433E379E1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02" y="3148616"/>
            <a:ext cx="2860191" cy="6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2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突破性长续航电池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114523">
            <a:off x="1598045" y="-38852"/>
            <a:ext cx="2986399" cy="6935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续航全系超过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48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小时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20114523">
            <a:off x="2031108" y="2818741"/>
            <a:ext cx="2120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03SmartFontUI" panose="02000600000000000000" pitchFamily="50" charset="-128"/>
                <a:ea typeface="03SmartFontUI" panose="02000600000000000000" pitchFamily="50" charset="-128"/>
              </a:rPr>
              <a:t>48h</a:t>
            </a:r>
            <a:endParaRPr lang="zh-CN" alt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8C2D8-0F92-4F48-9BE1-F1EF338C3327}"/>
              </a:ext>
            </a:extLst>
          </p:cNvPr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 省电模式下</a:t>
            </a:r>
          </a:p>
        </p:txBody>
      </p:sp>
    </p:spTree>
    <p:extLst>
      <p:ext uri="{BB962C8B-B14F-4D97-AF65-F5344CB8AC3E}">
        <p14:creationId xmlns:p14="http://schemas.microsoft.com/office/powerpoint/2010/main" val="711035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2ABF51-3DC7-4E60-AD0F-5BDFFF1928D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 b="37801"/>
          <a:stretch/>
        </p:blipFill>
        <p:spPr>
          <a:xfrm>
            <a:off x="1282735" y="1314944"/>
            <a:ext cx="2539965" cy="25930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智能调度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可力保续航 可火力全开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65" y="-571500"/>
            <a:ext cx="2740099" cy="6363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20321A-D774-4B75-85CE-CF3EFFE09281}"/>
              </a:ext>
            </a:extLst>
          </p:cNvPr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软件来源：</a:t>
            </a:r>
            <a:r>
              <a:rPr lang="en-US" altLang="zh-CN" sz="1400" dirty="0" err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NewPipe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240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强大的软件生态</a:t>
            </a:r>
            <a:r>
              <a:rPr lang="en-US" altLang="zh-CN" sz="14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</a:t>
            </a:r>
            <a:endParaRPr lang="zh-CN" altLang="en-US" sz="14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没软件用？不存在的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20321A-D774-4B75-85CE-CF3EFFE09281}"/>
              </a:ext>
            </a:extLst>
          </p:cNvPr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默认仅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LTS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版本支持安装软件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8B990C-47F6-44C6-9CC8-0799E8967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77" y="2270910"/>
            <a:ext cx="1835150" cy="18351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4235C52-AB2C-433E-AE9C-53F07ABEBBEB}"/>
              </a:ext>
            </a:extLst>
          </p:cNvPr>
          <p:cNvSpPr txBox="1"/>
          <p:nvPr/>
        </p:nvSpPr>
        <p:spPr>
          <a:xfrm>
            <a:off x="2317303" y="2383099"/>
            <a:ext cx="3594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STAR UI</a:t>
            </a:r>
            <a:endParaRPr lang="zh-CN" altLang="en-US" sz="600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B06D20-BD16-438D-9C50-70F4DBABC5D0}"/>
              </a:ext>
            </a:extLst>
          </p:cNvPr>
          <p:cNvSpPr txBox="1"/>
          <p:nvPr/>
        </p:nvSpPr>
        <p:spPr>
          <a:xfrm>
            <a:off x="2331657" y="3331680"/>
            <a:ext cx="1538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03SmartFontUI" panose="02000600000000000000" pitchFamily="50" charset="-128"/>
                <a:ea typeface="03SmartFontUI" panose="02000600000000000000" pitchFamily="50" charset="-128"/>
              </a:rPr>
              <a:t>For Watch</a:t>
            </a:r>
            <a:endParaRPr lang="zh-CN" altLang="en-US" sz="2000" dirty="0"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6196616-5996-4013-BE12-0CC994457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18" y="3309344"/>
            <a:ext cx="1599196" cy="69935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FB65D23-8409-4F53-8620-B0161606428D}"/>
              </a:ext>
            </a:extLst>
          </p:cNvPr>
          <p:cNvSpPr txBox="1"/>
          <p:nvPr/>
        </p:nvSpPr>
        <p:spPr>
          <a:xfrm>
            <a:off x="3040609" y="3764957"/>
            <a:ext cx="1599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Powered by</a:t>
            </a:r>
            <a:endParaRPr lang="zh-CN" altLang="en-US" sz="12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687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2ABF51-3DC7-4E60-AD0F-5BDFFF1928D4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8" t="-1995" r="18707" b="1995"/>
          <a:stretch/>
        </p:blipFill>
        <p:spPr>
          <a:xfrm>
            <a:off x="2438400" y="2179454"/>
            <a:ext cx="1917699" cy="1954395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65" y="773401"/>
            <a:ext cx="2068177" cy="4803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时尚的表盘系统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200+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套可选 随心所爱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20321A-D774-4B75-85CE-CF3EFFE09281}"/>
              </a:ext>
            </a:extLst>
          </p:cNvPr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图上手表表盘来源：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28BC80-A50A-498B-AEC3-BBC4367A16A2}"/>
              </a:ext>
            </a:extLst>
          </p:cNvPr>
          <p:cNvSpPr txBox="1"/>
          <p:nvPr/>
        </p:nvSpPr>
        <p:spPr>
          <a:xfrm>
            <a:off x="2676525" y="2893015"/>
            <a:ext cx="143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03SmartFontUI" panose="02000600000000000000" pitchFamily="50" charset="-128"/>
                <a:ea typeface="03SmartFontUI" panose="02000600000000000000" pitchFamily="50" charset="-128"/>
              </a:rPr>
              <a:t>20:00</a:t>
            </a:r>
            <a:endParaRPr lang="zh-CN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31583F-B076-4080-9BA8-DA1B2A71F3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17" y="704062"/>
            <a:ext cx="1141871" cy="11418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92FFD7-9E34-4619-9FA8-EF8626B50B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334" y="2611104"/>
            <a:ext cx="1141871" cy="1141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4C6CC1-1426-4108-861C-66B1003A36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550" y="4448406"/>
            <a:ext cx="1141871" cy="11281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4C96B3-9216-4BE6-822E-A11E436A9D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8467" y="716479"/>
            <a:ext cx="1137708" cy="1141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B7453B-F1EE-4D4F-9A4C-05593E1B1A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602" y="2641685"/>
            <a:ext cx="1025899" cy="11418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3ED9D1-C68E-48CD-BB1F-4FB48549BD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6099" y="4550699"/>
            <a:ext cx="1025899" cy="10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3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 err="1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Kono</a:t>
            </a:r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 WATCH S1 </a:t>
            </a:r>
            <a:r>
              <a:rPr lang="zh-CN" altLang="en-US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系列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386829" y="3176986"/>
            <a:ext cx="824249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S1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746623" y="3277578"/>
            <a:ext cx="2826116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¥299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29678" y="3277578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336848" y="4586529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S1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Pro Edition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746624" y="4801421"/>
            <a:ext cx="2826115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¥499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29679" y="4801421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内容占位符 3">
            <a:extLst>
              <a:ext uri="{FF2B5EF4-FFF2-40B4-BE49-F238E27FC236}">
                <a16:creationId xmlns:a16="http://schemas.microsoft.com/office/drawing/2014/main" id="{538D4879-3978-411C-9A66-2E1807C10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40" y="497813"/>
            <a:ext cx="3334586" cy="50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590" y="1199207"/>
            <a:ext cx="2165035" cy="50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82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 err="1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Kono</a:t>
            </a:r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 WATCH S1 </a:t>
            </a:r>
            <a:r>
              <a:rPr lang="zh-CN" altLang="en-US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系列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270875" y="3217813"/>
            <a:ext cx="940203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30000"/>
              </a:lnSpc>
              <a:defRPr/>
            </a:pPr>
            <a:r>
              <a:rPr lang="en-US" altLang="zh-CN" sz="33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S1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zh-CN" sz="22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LTS</a:t>
            </a:r>
            <a:endParaRPr lang="zh-CN" altLang="en-US" sz="2200" dirty="0">
              <a:solidFill>
                <a:prstClr val="black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746623" y="3277578"/>
            <a:ext cx="2826116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¥599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29678" y="3277578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5753099" y="4521092"/>
            <a:ext cx="2457979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S1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Pro Edition LTS 5G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746624" y="4801421"/>
            <a:ext cx="2826115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¥799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29679" y="4801421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内容占位符 3">
            <a:extLst>
              <a:ext uri="{FF2B5EF4-FFF2-40B4-BE49-F238E27FC236}">
                <a16:creationId xmlns:a16="http://schemas.microsoft.com/office/drawing/2014/main" id="{538D4879-3978-411C-9A66-2E1807C10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40" y="497813"/>
            <a:ext cx="3334586" cy="50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590" y="1199207"/>
            <a:ext cx="2165035" cy="50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A08A26A-EDEB-449D-B3E7-42C604A93C7C}"/>
              </a:ext>
            </a:extLst>
          </p:cNvPr>
          <p:cNvSpPr/>
          <p:nvPr/>
        </p:nvSpPr>
        <p:spPr>
          <a:xfrm>
            <a:off x="10528300" y="1320800"/>
            <a:ext cx="1044439" cy="4191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B74CB4-FA14-4B4F-A2A9-E2092F50F04B}"/>
              </a:ext>
            </a:extLst>
          </p:cNvPr>
          <p:cNvSpPr txBox="1"/>
          <p:nvPr/>
        </p:nvSpPr>
        <p:spPr>
          <a:xfrm>
            <a:off x="10688569" y="12954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03SmartFontUI" panose="02000600000000000000" pitchFamily="50" charset="-128"/>
                <a:ea typeface="03SmartFontUI" panose="02000600000000000000" pitchFamily="50" charset="-128"/>
              </a:rPr>
              <a:t>LTS</a:t>
            </a:r>
            <a:endParaRPr lang="zh-CN" altLang="en-US" sz="2400" dirty="0">
              <a:solidFill>
                <a:schemeClr val="bg1"/>
              </a:solidFill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36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内容占位符 3">
            <a:extLst>
              <a:ext uri="{FF2B5EF4-FFF2-40B4-BE49-F238E27FC236}">
                <a16:creationId xmlns:a16="http://schemas.microsoft.com/office/drawing/2014/main" id="{538D4879-3978-411C-9A66-2E1807C10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40" y="497813"/>
            <a:ext cx="3334586" cy="50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590" y="1199207"/>
            <a:ext cx="2165035" cy="502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BCD6DA1-7D5D-46EF-948B-25C0B74AC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708848"/>
              </p:ext>
            </p:extLst>
          </p:nvPr>
        </p:nvGraphicFramePr>
        <p:xfrm>
          <a:off x="5765800" y="1363556"/>
          <a:ext cx="6134100" cy="413088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136874897"/>
                    </a:ext>
                  </a:extLst>
                </a:gridCol>
                <a:gridCol w="1226820">
                  <a:extLst>
                    <a:ext uri="{9D8B030D-6E8A-4147-A177-3AD203B41FA5}">
                      <a16:colId xmlns:a16="http://schemas.microsoft.com/office/drawing/2014/main" val="3631952225"/>
                    </a:ext>
                  </a:extLst>
                </a:gridCol>
                <a:gridCol w="1226820">
                  <a:extLst>
                    <a:ext uri="{9D8B030D-6E8A-4147-A177-3AD203B41FA5}">
                      <a16:colId xmlns:a16="http://schemas.microsoft.com/office/drawing/2014/main" val="4107080520"/>
                    </a:ext>
                  </a:extLst>
                </a:gridCol>
                <a:gridCol w="1226820">
                  <a:extLst>
                    <a:ext uri="{9D8B030D-6E8A-4147-A177-3AD203B41FA5}">
                      <a16:colId xmlns:a16="http://schemas.microsoft.com/office/drawing/2014/main" val="1253998683"/>
                    </a:ext>
                  </a:extLst>
                </a:gridCol>
                <a:gridCol w="1226820">
                  <a:extLst>
                    <a:ext uri="{9D8B030D-6E8A-4147-A177-3AD203B41FA5}">
                      <a16:colId xmlns:a16="http://schemas.microsoft.com/office/drawing/2014/main" val="170295757"/>
                    </a:ext>
                  </a:extLst>
                </a:gridCol>
              </a:tblGrid>
              <a:tr h="7355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思源宋体 CN Medium" panose="02020500000000000000" pitchFamily="18" charset="-122"/>
                          <a:ea typeface="思源宋体 CN Medium" panose="02020500000000000000" pitchFamily="18" charset="-122"/>
                        </a:rPr>
                        <a:t>型号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latin typeface="03SmartFontUI" panose="02000600000000000000" pitchFamily="50" charset="-128"/>
                          <a:ea typeface="03SmartFontUI" panose="02000600000000000000" pitchFamily="50" charset="-128"/>
                        </a:rPr>
                        <a:t>Kono</a:t>
                      </a:r>
                      <a:r>
                        <a:rPr lang="en-US" altLang="zh-CN" sz="1800" kern="1200" dirty="0">
                          <a:latin typeface="03SmartFontUI" panose="02000600000000000000" pitchFamily="50" charset="-128"/>
                          <a:ea typeface="03SmartFontUI" panose="02000600000000000000" pitchFamily="50" charset="-128"/>
                        </a:rPr>
                        <a:t> WATCH S1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03SmartFontUI" panose="02000600000000000000" pitchFamily="50" charset="-128"/>
                        <a:ea typeface="03SmartFontUI" panose="020006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latin typeface="03SmartFontUI" panose="02000600000000000000" pitchFamily="50" charset="-128"/>
                          <a:ea typeface="03SmartFontUI" panose="02000600000000000000" pitchFamily="50" charset="-128"/>
                        </a:rPr>
                        <a:t>Kono</a:t>
                      </a:r>
                      <a:r>
                        <a:rPr lang="en-US" altLang="zh-CN" sz="1800" kern="1200" dirty="0">
                          <a:latin typeface="03SmartFontUI" panose="02000600000000000000" pitchFamily="50" charset="-128"/>
                          <a:ea typeface="03SmartFontUI" panose="02000600000000000000" pitchFamily="50" charset="-128"/>
                        </a:rPr>
                        <a:t> WATCH S1 Pro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03SmartFontUI" panose="02000600000000000000" pitchFamily="50" charset="-128"/>
                        <a:ea typeface="03SmartFontUI" panose="020006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latin typeface="03SmartFontUI" panose="02000600000000000000" pitchFamily="50" charset="-128"/>
                          <a:ea typeface="03SmartFontUI" panose="02000600000000000000" pitchFamily="50" charset="-128"/>
                        </a:rPr>
                        <a:t>Kono</a:t>
                      </a:r>
                      <a:r>
                        <a:rPr lang="en-US" altLang="zh-CN" sz="1800" kern="1200" dirty="0">
                          <a:latin typeface="03SmartFontUI" panose="02000600000000000000" pitchFamily="50" charset="-128"/>
                          <a:ea typeface="03SmartFontUI" panose="02000600000000000000" pitchFamily="50" charset="-128"/>
                        </a:rPr>
                        <a:t> WATCH S1 LTS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03SmartFontUI" panose="02000600000000000000" pitchFamily="50" charset="-128"/>
                        <a:ea typeface="03SmartFontUI" panose="020006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latin typeface="03SmartFontUI" panose="02000600000000000000" pitchFamily="50" charset="-128"/>
                          <a:ea typeface="03SmartFontUI" panose="02000600000000000000" pitchFamily="50" charset="-128"/>
                        </a:rPr>
                        <a:t>Kono</a:t>
                      </a:r>
                      <a:r>
                        <a:rPr lang="en-US" altLang="zh-CN" sz="1800" kern="1200" dirty="0">
                          <a:latin typeface="03SmartFontUI" panose="02000600000000000000" pitchFamily="50" charset="-128"/>
                          <a:ea typeface="03SmartFontUI" panose="02000600000000000000" pitchFamily="50" charset="-128"/>
                        </a:rPr>
                        <a:t> WATCH S1 Pro LTS 5G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03SmartFontUI" panose="02000600000000000000" pitchFamily="50" charset="-128"/>
                        <a:ea typeface="03SmartFontUI" panose="02000600000000000000" pitchFamily="50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67285"/>
                  </a:ext>
                </a:extLst>
              </a:tr>
              <a:tr h="735542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思源宋体 CN Medium" panose="02020500000000000000" pitchFamily="18" charset="-122"/>
                          <a:ea typeface="思源宋体 CN Medium" panose="02020500000000000000" pitchFamily="18" charset="-122"/>
                        </a:rPr>
                        <a:t>自由安装软件</a:t>
                      </a:r>
                      <a:endParaRPr lang="zh-CN" altLang="en-US" dirty="0">
                        <a:latin typeface="思源宋体 CN Medium" panose="02020500000000000000" pitchFamily="18" charset="-122"/>
                        <a:ea typeface="思源宋体 CN Medium" panose="02020500000000000000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X</a:t>
                      </a:r>
                      <a:endParaRPr lang="zh-CN" altLang="en-US" sz="3600" dirty="0"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971827"/>
                  </a:ext>
                </a:extLst>
              </a:tr>
              <a:tr h="7355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latin typeface="思源宋体 CN Medium" panose="02020500000000000000" pitchFamily="18" charset="-122"/>
                          <a:ea typeface="思源宋体 CN Medium" panose="02020500000000000000" pitchFamily="18" charset="-122"/>
                        </a:rPr>
                        <a:t>IP68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思源宋体 CN Medium" panose="02020500000000000000" pitchFamily="18" charset="-122"/>
                        <a:ea typeface="思源宋体 CN Medium" panose="02020500000000000000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292837"/>
                  </a:ext>
                </a:extLst>
              </a:tr>
              <a:tr h="7355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latin typeface="思源宋体 CN Medium" panose="02020500000000000000" pitchFamily="18" charset="-122"/>
                          <a:ea typeface="思源宋体 CN Medium" panose="02020500000000000000" pitchFamily="18" charset="-122"/>
                        </a:rPr>
                        <a:t>增强系统支持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思源宋体 CN Medium" panose="02020500000000000000" pitchFamily="18" charset="-122"/>
                        <a:ea typeface="思源宋体 CN Medium" panose="02020500000000000000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X</a:t>
                      </a:r>
                      <a:endParaRPr lang="zh-CN" altLang="en-US" sz="3600" dirty="0"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X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1953103"/>
                  </a:ext>
                </a:extLst>
              </a:tr>
              <a:tr h="7355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latin typeface="思源宋体 CN Medium" panose="02020500000000000000" pitchFamily="18" charset="-122"/>
                          <a:ea typeface="思源宋体 CN Medium" panose="02020500000000000000" pitchFamily="18" charset="-122"/>
                        </a:rPr>
                        <a:t>5G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latin typeface="思源宋体 CN Medium" panose="02020500000000000000" pitchFamily="18" charset="-122"/>
                          <a:ea typeface="思源宋体 CN Medium" panose="02020500000000000000" pitchFamily="18" charset="-122"/>
                        </a:rPr>
                        <a:t>网络支持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思源宋体 CN Medium" panose="02020500000000000000" pitchFamily="18" charset="-122"/>
                        <a:ea typeface="思源宋体 CN Medium" panose="02020500000000000000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X</a:t>
                      </a:r>
                      <a:endParaRPr lang="zh-CN" altLang="en-US" sz="3600" dirty="0"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X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X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OPPOSans R" panose="00020600040101010101" pitchFamily="18" charset="-122"/>
                        </a:rPr>
                        <a:t>√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75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496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Kono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 TV</a:t>
            </a:r>
            <a:endParaRPr lang="zh-CN" altLang="en-US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02FE36-5C0E-4150-8F2B-D0E55161A554}"/>
              </a:ext>
            </a:extLst>
          </p:cNvPr>
          <p:cNvGrpSpPr/>
          <p:nvPr/>
        </p:nvGrpSpPr>
        <p:grpSpPr>
          <a:xfrm>
            <a:off x="2097087" y="1690688"/>
            <a:ext cx="7997825" cy="4707130"/>
            <a:chOff x="1720850" y="1631950"/>
            <a:chExt cx="7997825" cy="470713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DA70E46-B8D3-4CB4-92AA-80F3AC750462}"/>
                </a:ext>
              </a:extLst>
            </p:cNvPr>
            <p:cNvSpPr/>
            <p:nvPr/>
          </p:nvSpPr>
          <p:spPr>
            <a:xfrm>
              <a:off x="1720850" y="1631950"/>
              <a:ext cx="7997825" cy="4694645"/>
            </a:xfrm>
            <a:prstGeom prst="roundRect">
              <a:avLst>
                <a:gd name="adj" fmla="val 2270"/>
              </a:avLst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E028629-5A48-4F7C-93C8-398782C5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5299" y="1690688"/>
              <a:ext cx="7896285" cy="44416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2F6AAF2-EB0A-44AD-AB0C-8A83D10F7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400" y="6156137"/>
              <a:ext cx="436082" cy="146669"/>
            </a:xfrm>
            <a:prstGeom prst="rect">
              <a:avLst/>
            </a:prstGeom>
          </p:spPr>
        </p:pic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26B62014-CB87-4731-800E-52A8BE2CD72B}"/>
                </a:ext>
              </a:extLst>
            </p:cNvPr>
            <p:cNvSpPr/>
            <p:nvPr/>
          </p:nvSpPr>
          <p:spPr>
            <a:xfrm>
              <a:off x="9253204" y="6179926"/>
              <a:ext cx="352425" cy="146669"/>
            </a:xfrm>
            <a:prstGeom prst="round2SameRect">
              <a:avLst/>
            </a:prstGeom>
            <a:solidFill>
              <a:srgbClr val="4F4F4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9785CF09-D205-4DAC-B313-2EFC7F6C6C4C}"/>
                </a:ext>
              </a:extLst>
            </p:cNvPr>
            <p:cNvSpPr/>
            <p:nvPr/>
          </p:nvSpPr>
          <p:spPr>
            <a:xfrm>
              <a:off x="8863953" y="6179926"/>
              <a:ext cx="352425" cy="146669"/>
            </a:xfrm>
            <a:prstGeom prst="round2SameRect">
              <a:avLst/>
            </a:prstGeom>
            <a:solidFill>
              <a:srgbClr val="4F4F4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71BA00B1-56C3-4E7D-9878-384A8582AD51}"/>
                </a:ext>
              </a:extLst>
            </p:cNvPr>
            <p:cNvSpPr/>
            <p:nvPr/>
          </p:nvSpPr>
          <p:spPr>
            <a:xfrm>
              <a:off x="8474702" y="6179926"/>
              <a:ext cx="352425" cy="146669"/>
            </a:xfrm>
            <a:prstGeom prst="round2SameRect">
              <a:avLst/>
            </a:prstGeom>
            <a:solidFill>
              <a:srgbClr val="4F4F4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4A7A506E-37EB-440C-A555-ED60B039D3F0}"/>
                </a:ext>
              </a:extLst>
            </p:cNvPr>
            <p:cNvSpPr/>
            <p:nvPr/>
          </p:nvSpPr>
          <p:spPr>
            <a:xfrm>
              <a:off x="8085451" y="6179926"/>
              <a:ext cx="352425" cy="146669"/>
            </a:xfrm>
            <a:prstGeom prst="round2SameRect">
              <a:avLst/>
            </a:prstGeom>
            <a:solidFill>
              <a:srgbClr val="4F4F4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7F7B862-5CBA-4503-8A81-AA02BD6A9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98000"/>
                      </a14:imgEffect>
                      <a14:imgEffect>
                        <a14:brightnessContrast bright="-100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7221" y="6201065"/>
              <a:ext cx="104389" cy="104389"/>
            </a:xfrm>
            <a:prstGeom prst="rect">
              <a:avLst/>
            </a:prstGeom>
            <a:noFill/>
            <a:effectLst>
              <a:softEdge rad="0"/>
            </a:effec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3D86486-A0F6-48A4-B50F-EA08C104B661}"/>
                </a:ext>
              </a:extLst>
            </p:cNvPr>
            <p:cNvSpPr txBox="1"/>
            <p:nvPr/>
          </p:nvSpPr>
          <p:spPr>
            <a:xfrm>
              <a:off x="8793465" y="6169803"/>
              <a:ext cx="49339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&lt; </a:t>
              </a:r>
              <a:r>
                <a:rPr lang="zh-CN" altLang="en-US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音量 </a:t>
              </a:r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&gt;</a:t>
              </a:r>
              <a:endParaRPr lang="zh-CN" altLang="en-US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C4987A8-CB0C-4D0F-AFB8-1D302488BDBD}"/>
                </a:ext>
              </a:extLst>
            </p:cNvPr>
            <p:cNvSpPr txBox="1"/>
            <p:nvPr/>
          </p:nvSpPr>
          <p:spPr>
            <a:xfrm>
              <a:off x="8409776" y="6169803"/>
              <a:ext cx="49339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&lt; </a:t>
              </a:r>
              <a:r>
                <a:rPr lang="zh-CN" altLang="en-US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节目 </a:t>
              </a:r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&gt;</a:t>
              </a:r>
              <a:endParaRPr lang="zh-CN" altLang="en-US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FF922F-5122-4C1D-9DC3-669B17BBCC7C}"/>
                </a:ext>
              </a:extLst>
            </p:cNvPr>
            <p:cNvSpPr txBox="1"/>
            <p:nvPr/>
          </p:nvSpPr>
          <p:spPr>
            <a:xfrm>
              <a:off x="8014963" y="6169803"/>
              <a:ext cx="49339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&lt; </a:t>
              </a:r>
              <a:r>
                <a:rPr lang="zh-CN" altLang="en-US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菜单 </a:t>
              </a:r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&gt;</a:t>
              </a:r>
              <a:endParaRPr lang="zh-CN" altLang="en-US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1E9F4F19-4B0E-4863-8541-258BF4621E99}"/>
                </a:ext>
              </a:extLst>
            </p:cNvPr>
            <p:cNvSpPr/>
            <p:nvPr/>
          </p:nvSpPr>
          <p:spPr>
            <a:xfrm>
              <a:off x="6326294" y="6174582"/>
              <a:ext cx="576949" cy="152014"/>
            </a:xfrm>
            <a:prstGeom prst="round2SameRect">
              <a:avLst/>
            </a:prstGeom>
            <a:solidFill>
              <a:srgbClr val="4F4F4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176D5E9-C513-406D-A06A-A580EAF8A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79838" y="6190592"/>
              <a:ext cx="177652" cy="130096"/>
            </a:xfrm>
            <a:prstGeom prst="rect">
              <a:avLst/>
            </a:prstGeom>
          </p:spPr>
        </p:pic>
        <p:sp>
          <p:nvSpPr>
            <p:cNvPr id="25" name="矩形: 圆顶角 24">
              <a:extLst>
                <a:ext uri="{FF2B5EF4-FFF2-40B4-BE49-F238E27FC236}">
                  <a16:creationId xmlns:a16="http://schemas.microsoft.com/office/drawing/2014/main" id="{AA59C9C7-A496-454F-9716-ABB514B90DDF}"/>
                </a:ext>
              </a:extLst>
            </p:cNvPr>
            <p:cNvSpPr/>
            <p:nvPr/>
          </p:nvSpPr>
          <p:spPr>
            <a:xfrm>
              <a:off x="6326294" y="6174582"/>
              <a:ext cx="576949" cy="152014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4921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机械式摄像头盖板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挥之即来 盖之即走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7CFB9A3-24D5-41B9-8846-11F856100569}"/>
              </a:ext>
            </a:extLst>
          </p:cNvPr>
          <p:cNvSpPr/>
          <p:nvPr/>
        </p:nvSpPr>
        <p:spPr>
          <a:xfrm>
            <a:off x="-7034717" y="-2445906"/>
            <a:ext cx="12762655" cy="8147662"/>
          </a:xfrm>
          <a:prstGeom prst="roundRect">
            <a:avLst>
              <a:gd name="adj" fmla="val 227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AD7946-5FED-47B6-9AD0-08D773E02CF3}"/>
              </a:ext>
            </a:extLst>
          </p:cNvPr>
          <p:cNvSpPr>
            <a:spLocks noChangeAspect="1"/>
          </p:cNvSpPr>
          <p:nvPr/>
        </p:nvSpPr>
        <p:spPr>
          <a:xfrm>
            <a:off x="-6963787" y="-2343965"/>
            <a:ext cx="12600621" cy="7708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1C6D468-AB4B-47C7-B902-958D5DB64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419" y="5405922"/>
            <a:ext cx="695885" cy="254547"/>
          </a:xfrm>
          <a:prstGeom prst="rect">
            <a:avLst/>
          </a:prstGeom>
        </p:spPr>
      </p:pic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A81CAFA6-10D5-4C0A-B851-A40C1B674C27}"/>
              </a:ext>
            </a:extLst>
          </p:cNvPr>
          <p:cNvSpPr/>
          <p:nvPr/>
        </p:nvSpPr>
        <p:spPr>
          <a:xfrm>
            <a:off x="4985155" y="5447209"/>
            <a:ext cx="562388" cy="254547"/>
          </a:xfrm>
          <a:prstGeom prst="round2SameRect">
            <a:avLst/>
          </a:prstGeom>
          <a:solidFill>
            <a:srgbClr val="4F4F4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7F441D21-B09A-4BD8-B11F-48036E9B3E5F}"/>
              </a:ext>
            </a:extLst>
          </p:cNvPr>
          <p:cNvSpPr/>
          <p:nvPr/>
        </p:nvSpPr>
        <p:spPr>
          <a:xfrm>
            <a:off x="4364002" y="5447209"/>
            <a:ext cx="562388" cy="254547"/>
          </a:xfrm>
          <a:prstGeom prst="round2SameRect">
            <a:avLst/>
          </a:prstGeom>
          <a:solidFill>
            <a:srgbClr val="4F4F4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CB8951FB-2539-4BF9-9FA4-88FB6B9AF35D}"/>
              </a:ext>
            </a:extLst>
          </p:cNvPr>
          <p:cNvSpPr/>
          <p:nvPr/>
        </p:nvSpPr>
        <p:spPr>
          <a:xfrm>
            <a:off x="3742849" y="5447209"/>
            <a:ext cx="562388" cy="254547"/>
          </a:xfrm>
          <a:prstGeom prst="round2SameRect">
            <a:avLst/>
          </a:prstGeom>
          <a:solidFill>
            <a:srgbClr val="4F4F4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25B3E617-B397-4D56-AD6E-5BAC37C06644}"/>
              </a:ext>
            </a:extLst>
          </p:cNvPr>
          <p:cNvSpPr/>
          <p:nvPr/>
        </p:nvSpPr>
        <p:spPr>
          <a:xfrm>
            <a:off x="3121695" y="5447209"/>
            <a:ext cx="562388" cy="254547"/>
          </a:xfrm>
          <a:prstGeom prst="round2SameRect">
            <a:avLst/>
          </a:prstGeom>
          <a:solidFill>
            <a:srgbClr val="4F4F4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2CDB33-D1CF-431C-A989-620BB9A21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98000"/>
                    </a14:imgEffect>
                    <a14:imgEffect>
                      <a14:brightnessContrast bright="-100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057" y="5483896"/>
            <a:ext cx="166580" cy="181169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C60F6B1-DEFA-4264-A323-97CF87203AF5}"/>
              </a:ext>
            </a:extLst>
          </p:cNvPr>
          <p:cNvSpPr txBox="1"/>
          <p:nvPr/>
        </p:nvSpPr>
        <p:spPr>
          <a:xfrm>
            <a:off x="4251520" y="5429640"/>
            <a:ext cx="787349" cy="29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&lt; </a:t>
            </a:r>
            <a:r>
              <a:rPr lang="zh-CN" altLang="en-US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音量 </a:t>
            </a:r>
            <a:r>
              <a:rPr lang="en-US" altLang="zh-CN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&gt;</a:t>
            </a:r>
            <a:endParaRPr lang="zh-CN" altLang="en-US" sz="500" dirty="0">
              <a:solidFill>
                <a:srgbClr val="0B0B0B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BBCFDA-7350-4425-B62D-344F7956AE38}"/>
              </a:ext>
            </a:extLst>
          </p:cNvPr>
          <p:cNvSpPr txBox="1"/>
          <p:nvPr/>
        </p:nvSpPr>
        <p:spPr>
          <a:xfrm>
            <a:off x="3639242" y="5429640"/>
            <a:ext cx="787349" cy="29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&lt; </a:t>
            </a:r>
            <a:r>
              <a:rPr lang="zh-CN" altLang="en-US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节目 </a:t>
            </a:r>
            <a:r>
              <a:rPr lang="en-US" altLang="zh-CN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&gt;</a:t>
            </a:r>
            <a:endParaRPr lang="zh-CN" altLang="en-US" sz="500" dirty="0">
              <a:solidFill>
                <a:srgbClr val="0B0B0B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712B39-25D7-4085-B322-1B29517BA11C}"/>
              </a:ext>
            </a:extLst>
          </p:cNvPr>
          <p:cNvSpPr txBox="1"/>
          <p:nvPr/>
        </p:nvSpPr>
        <p:spPr>
          <a:xfrm>
            <a:off x="3009213" y="5429640"/>
            <a:ext cx="787349" cy="29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&lt; </a:t>
            </a:r>
            <a:r>
              <a:rPr lang="zh-CN" altLang="en-US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菜单 </a:t>
            </a:r>
            <a:r>
              <a:rPr lang="en-US" altLang="zh-CN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&gt;</a:t>
            </a:r>
            <a:endParaRPr lang="zh-CN" altLang="en-US" sz="500" dirty="0">
              <a:solidFill>
                <a:srgbClr val="0B0B0B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F2605395-B3CC-480B-BDC8-6927CCD6F055}"/>
              </a:ext>
            </a:extLst>
          </p:cNvPr>
          <p:cNvSpPr/>
          <p:nvPr/>
        </p:nvSpPr>
        <p:spPr>
          <a:xfrm>
            <a:off x="314493" y="5437934"/>
            <a:ext cx="920675" cy="263824"/>
          </a:xfrm>
          <a:prstGeom prst="round2SameRect">
            <a:avLst/>
          </a:prstGeom>
          <a:solidFill>
            <a:srgbClr val="4F4F4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3B1D0A0-2D2C-42C4-A243-4E5B5CC5E1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36" y="5465720"/>
            <a:ext cx="283491" cy="225785"/>
          </a:xfrm>
          <a:prstGeom prst="rect">
            <a:avLst/>
          </a:prstGeom>
        </p:spPr>
      </p:pic>
      <p:sp>
        <p:nvSpPr>
          <p:cNvPr id="23" name="矩形: 圆顶角 22">
            <a:extLst>
              <a:ext uri="{FF2B5EF4-FFF2-40B4-BE49-F238E27FC236}">
                <a16:creationId xmlns:a16="http://schemas.microsoft.com/office/drawing/2014/main" id="{49290F30-3B1B-43BA-A312-76911BFBC264}"/>
              </a:ext>
            </a:extLst>
          </p:cNvPr>
          <p:cNvSpPr/>
          <p:nvPr/>
        </p:nvSpPr>
        <p:spPr>
          <a:xfrm>
            <a:off x="768870" y="5437557"/>
            <a:ext cx="920675" cy="263824"/>
          </a:xfrm>
          <a:prstGeom prst="round2Same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63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 err="1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Kono</a:t>
            </a:r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 TV</a:t>
            </a:r>
            <a:endParaRPr lang="zh-CN" altLang="en-US" sz="4000" dirty="0">
              <a:latin typeface="思源宋体 CN Medium" panose="02020500000000000000" pitchFamily="18" charset="-122"/>
              <a:ea typeface="思源宋体 CN Medium" panose="02020500000000000000" pitchFamily="18" charset="-122"/>
              <a:cs typeface="OPPOSans R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42916A5-4113-4481-9C38-493C5DFA986D}"/>
              </a:ext>
            </a:extLst>
          </p:cNvPr>
          <p:cNvGrpSpPr/>
          <p:nvPr/>
        </p:nvGrpSpPr>
        <p:grpSpPr>
          <a:xfrm>
            <a:off x="6375395" y="3339131"/>
            <a:ext cx="5391034" cy="1056068"/>
            <a:chOff x="6375395" y="3277578"/>
            <a:chExt cx="5391034" cy="1056068"/>
          </a:xfrm>
        </p:grpSpPr>
        <p:sp>
          <p:nvSpPr>
            <p:cNvPr id="5" name="标题 1"/>
            <p:cNvSpPr txBox="1">
              <a:spLocks/>
            </p:cNvSpPr>
            <p:nvPr/>
          </p:nvSpPr>
          <p:spPr>
            <a:xfrm>
              <a:off x="6375395" y="3469890"/>
              <a:ext cx="1835683" cy="499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45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英寸</a:t>
              </a:r>
            </a:p>
          </p:txBody>
        </p:sp>
        <p:sp>
          <p:nvSpPr>
            <p:cNvPr id="10" name="标题 1"/>
            <p:cNvSpPr txBox="1">
              <a:spLocks/>
            </p:cNvSpPr>
            <p:nvPr/>
          </p:nvSpPr>
          <p:spPr>
            <a:xfrm>
              <a:off x="8746622" y="3277578"/>
              <a:ext cx="3019807" cy="10560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8800" noProof="0" dirty="0">
                  <a:solidFill>
                    <a:prstClr val="black"/>
                  </a:solidFill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¥999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8429678" y="3277578"/>
              <a:ext cx="105856" cy="876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E3CB4F-C3E0-4BFC-97A1-A6D601443831}"/>
              </a:ext>
            </a:extLst>
          </p:cNvPr>
          <p:cNvGrpSpPr/>
          <p:nvPr/>
        </p:nvGrpSpPr>
        <p:grpSpPr>
          <a:xfrm>
            <a:off x="-492053" y="645377"/>
            <a:ext cx="6829492" cy="4344145"/>
            <a:chOff x="1720850" y="1631950"/>
            <a:chExt cx="7997825" cy="4707130"/>
          </a:xfrm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C28EC5F-9645-4BAF-8A5E-842F63A92734}"/>
                </a:ext>
              </a:extLst>
            </p:cNvPr>
            <p:cNvSpPr/>
            <p:nvPr/>
          </p:nvSpPr>
          <p:spPr>
            <a:xfrm>
              <a:off x="1720850" y="1631950"/>
              <a:ext cx="7997825" cy="4694645"/>
            </a:xfrm>
            <a:prstGeom prst="roundRect">
              <a:avLst>
                <a:gd name="adj" fmla="val 2270"/>
              </a:avLst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127D2CC-721C-4D09-9412-1A9B687853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5299" y="1690688"/>
              <a:ext cx="7896285" cy="4441660"/>
            </a:xfrm>
            <a:prstGeom prst="rect">
              <a:avLst/>
            </a:prstGeom>
            <a:solidFill>
              <a:schemeClr val="tx1"/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459DD90-1794-4A64-8EA6-A7A787548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400" y="6156137"/>
              <a:ext cx="436082" cy="146669"/>
            </a:xfrm>
            <a:prstGeom prst="rect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</p:pic>
        <p:sp>
          <p:nvSpPr>
            <p:cNvPr id="21" name="矩形: 圆顶角 20">
              <a:extLst>
                <a:ext uri="{FF2B5EF4-FFF2-40B4-BE49-F238E27FC236}">
                  <a16:creationId xmlns:a16="http://schemas.microsoft.com/office/drawing/2014/main" id="{9A5DAF73-4CBC-407D-A610-20D1F07F360C}"/>
                </a:ext>
              </a:extLst>
            </p:cNvPr>
            <p:cNvSpPr/>
            <p:nvPr/>
          </p:nvSpPr>
          <p:spPr>
            <a:xfrm>
              <a:off x="9253204" y="6179926"/>
              <a:ext cx="352425" cy="146669"/>
            </a:xfrm>
            <a:prstGeom prst="round2SameRect">
              <a:avLst/>
            </a:prstGeom>
            <a:solidFill>
              <a:srgbClr val="4F4F4F"/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C8111005-1E4A-4941-9C50-7E945538398C}"/>
                </a:ext>
              </a:extLst>
            </p:cNvPr>
            <p:cNvSpPr/>
            <p:nvPr/>
          </p:nvSpPr>
          <p:spPr>
            <a:xfrm>
              <a:off x="8863953" y="6179926"/>
              <a:ext cx="352425" cy="146669"/>
            </a:xfrm>
            <a:prstGeom prst="round2SameRect">
              <a:avLst/>
            </a:prstGeom>
            <a:solidFill>
              <a:srgbClr val="4F4F4F"/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顶角 22">
              <a:extLst>
                <a:ext uri="{FF2B5EF4-FFF2-40B4-BE49-F238E27FC236}">
                  <a16:creationId xmlns:a16="http://schemas.microsoft.com/office/drawing/2014/main" id="{4FC623D7-01CB-4DCD-AADD-C7673F631996}"/>
                </a:ext>
              </a:extLst>
            </p:cNvPr>
            <p:cNvSpPr/>
            <p:nvPr/>
          </p:nvSpPr>
          <p:spPr>
            <a:xfrm>
              <a:off x="8474702" y="6179926"/>
              <a:ext cx="352425" cy="146669"/>
            </a:xfrm>
            <a:prstGeom prst="round2SameRect">
              <a:avLst/>
            </a:prstGeom>
            <a:solidFill>
              <a:srgbClr val="4F4F4F"/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顶角 23">
              <a:extLst>
                <a:ext uri="{FF2B5EF4-FFF2-40B4-BE49-F238E27FC236}">
                  <a16:creationId xmlns:a16="http://schemas.microsoft.com/office/drawing/2014/main" id="{86DCA3AD-30EE-40E5-AD9E-68BA388BBEF3}"/>
                </a:ext>
              </a:extLst>
            </p:cNvPr>
            <p:cNvSpPr/>
            <p:nvPr/>
          </p:nvSpPr>
          <p:spPr>
            <a:xfrm>
              <a:off x="8085451" y="6179926"/>
              <a:ext cx="352425" cy="146669"/>
            </a:xfrm>
            <a:prstGeom prst="round2SameRect">
              <a:avLst/>
            </a:prstGeom>
            <a:solidFill>
              <a:srgbClr val="4F4F4F"/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AA5A775-1C87-43BC-BE1D-4060D3852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98000"/>
                      </a14:imgEffect>
                      <a14:imgEffect>
                        <a14:brightnessContrast bright="-100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7221" y="6201065"/>
              <a:ext cx="104389" cy="104389"/>
            </a:xfrm>
            <a:prstGeom prst="rect">
              <a:avLst/>
            </a:pr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  <a:softEdge rad="0"/>
            </a:effectLst>
            <a:sp3d extrusionH="38100" prstMaterial="clear">
              <a:bevelT w="260350" h="50800" prst="softRound"/>
              <a:bevelB prst="softRound"/>
            </a:sp3d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C7B59A5-0F0D-440C-9ECD-8E02D0D2E7B3}"/>
                </a:ext>
              </a:extLst>
            </p:cNvPr>
            <p:cNvSpPr txBox="1"/>
            <p:nvPr/>
          </p:nvSpPr>
          <p:spPr>
            <a:xfrm>
              <a:off x="8793465" y="6169803"/>
              <a:ext cx="493399" cy="169277"/>
            </a:xfrm>
            <a:prstGeom prst="rect">
              <a:avLst/>
            </a:pr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&lt; </a:t>
              </a:r>
              <a:r>
                <a:rPr lang="zh-CN" altLang="en-US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音量 </a:t>
              </a:r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&gt;</a:t>
              </a:r>
              <a:endParaRPr lang="zh-CN" altLang="en-US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2D1BB78-90DD-4162-82CA-F4AD75C4D307}"/>
                </a:ext>
              </a:extLst>
            </p:cNvPr>
            <p:cNvSpPr txBox="1"/>
            <p:nvPr/>
          </p:nvSpPr>
          <p:spPr>
            <a:xfrm>
              <a:off x="8409776" y="6169803"/>
              <a:ext cx="493399" cy="169277"/>
            </a:xfrm>
            <a:prstGeom prst="rect">
              <a:avLst/>
            </a:pr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&lt; </a:t>
              </a:r>
              <a:r>
                <a:rPr lang="zh-CN" altLang="en-US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节目 </a:t>
              </a:r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&gt;</a:t>
              </a:r>
              <a:endParaRPr lang="zh-CN" altLang="en-US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9153B91-9D2E-4BF9-84A7-09E67F0AC272}"/>
                </a:ext>
              </a:extLst>
            </p:cNvPr>
            <p:cNvSpPr txBox="1"/>
            <p:nvPr/>
          </p:nvSpPr>
          <p:spPr>
            <a:xfrm>
              <a:off x="8014963" y="6169803"/>
              <a:ext cx="493399" cy="169277"/>
            </a:xfrm>
            <a:prstGeom prst="rect">
              <a:avLst/>
            </a:pr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&lt; </a:t>
              </a:r>
              <a:r>
                <a:rPr lang="zh-CN" altLang="en-US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菜单 </a:t>
              </a:r>
              <a:r>
                <a:rPr lang="en-US" altLang="zh-CN" sz="500" dirty="0">
                  <a:solidFill>
                    <a:srgbClr val="0B0B0B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&gt;</a:t>
              </a:r>
              <a:endParaRPr lang="zh-CN" altLang="en-US" sz="500" dirty="0">
                <a:solidFill>
                  <a:srgbClr val="0B0B0B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9" name="矩形: 圆顶角 28">
              <a:extLst>
                <a:ext uri="{FF2B5EF4-FFF2-40B4-BE49-F238E27FC236}">
                  <a16:creationId xmlns:a16="http://schemas.microsoft.com/office/drawing/2014/main" id="{8C4EB36A-FEB3-4FC4-A987-53A471DC80AD}"/>
                </a:ext>
              </a:extLst>
            </p:cNvPr>
            <p:cNvSpPr/>
            <p:nvPr/>
          </p:nvSpPr>
          <p:spPr>
            <a:xfrm>
              <a:off x="6326294" y="6174582"/>
              <a:ext cx="576949" cy="152014"/>
            </a:xfrm>
            <a:prstGeom prst="round2SameRect">
              <a:avLst/>
            </a:prstGeom>
            <a:solidFill>
              <a:srgbClr val="4F4F4F"/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6B0BB56-54CF-443B-9753-96A694E3A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79838" y="6190592"/>
              <a:ext cx="177652" cy="130096"/>
            </a:xfrm>
            <a:prstGeom prst="rect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</p:pic>
        <p:sp>
          <p:nvSpPr>
            <p:cNvPr id="31" name="矩形: 圆顶角 30">
              <a:extLst>
                <a:ext uri="{FF2B5EF4-FFF2-40B4-BE49-F238E27FC236}">
                  <a16:creationId xmlns:a16="http://schemas.microsoft.com/office/drawing/2014/main" id="{E72DE6DF-8524-47E4-AC21-392D7B90A4D6}"/>
                </a:ext>
              </a:extLst>
            </p:cNvPr>
            <p:cNvSpPr/>
            <p:nvPr/>
          </p:nvSpPr>
          <p:spPr>
            <a:xfrm>
              <a:off x="6326294" y="6174582"/>
              <a:ext cx="576949" cy="152014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B79BF8-1FD1-4E8D-B61F-4D628777F7F5}"/>
              </a:ext>
            </a:extLst>
          </p:cNvPr>
          <p:cNvGrpSpPr/>
          <p:nvPr/>
        </p:nvGrpSpPr>
        <p:grpSpPr>
          <a:xfrm>
            <a:off x="6375395" y="4989522"/>
            <a:ext cx="5391034" cy="1056068"/>
            <a:chOff x="6375395" y="3277578"/>
            <a:chExt cx="5391034" cy="1056068"/>
          </a:xfrm>
        </p:grpSpPr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BCD36548-FE76-4F9A-966A-22431BD32100}"/>
                </a:ext>
              </a:extLst>
            </p:cNvPr>
            <p:cNvSpPr txBox="1">
              <a:spLocks/>
            </p:cNvSpPr>
            <p:nvPr/>
          </p:nvSpPr>
          <p:spPr>
            <a:xfrm>
              <a:off x="6375395" y="3469890"/>
              <a:ext cx="1835683" cy="499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65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英寸</a:t>
              </a:r>
            </a:p>
          </p:txBody>
        </p: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5887386F-2555-4E7E-9A17-CA2D871B0726}"/>
                </a:ext>
              </a:extLst>
            </p:cNvPr>
            <p:cNvSpPr txBox="1">
              <a:spLocks/>
            </p:cNvSpPr>
            <p:nvPr/>
          </p:nvSpPr>
          <p:spPr>
            <a:xfrm>
              <a:off x="8746622" y="3277578"/>
              <a:ext cx="3019807" cy="10560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8800" noProof="0" dirty="0">
                  <a:solidFill>
                    <a:prstClr val="black"/>
                  </a:solidFill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¥1199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4B1ABB4-4BA3-4C81-A6B0-CB1CC1763B49}"/>
                </a:ext>
              </a:extLst>
            </p:cNvPr>
            <p:cNvSpPr/>
            <p:nvPr/>
          </p:nvSpPr>
          <p:spPr>
            <a:xfrm>
              <a:off x="8429678" y="3277578"/>
              <a:ext cx="105856" cy="876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A1979CD-A9E2-4F03-A675-E0DF30C988B5}"/>
              </a:ext>
            </a:extLst>
          </p:cNvPr>
          <p:cNvGrpSpPr/>
          <p:nvPr/>
        </p:nvGrpSpPr>
        <p:grpSpPr>
          <a:xfrm>
            <a:off x="6375395" y="1688740"/>
            <a:ext cx="5391034" cy="1056068"/>
            <a:chOff x="6375395" y="3277578"/>
            <a:chExt cx="5391034" cy="1056068"/>
          </a:xfrm>
        </p:grpSpPr>
        <p:sp>
          <p:nvSpPr>
            <p:cNvPr id="38" name="标题 1">
              <a:extLst>
                <a:ext uri="{FF2B5EF4-FFF2-40B4-BE49-F238E27FC236}">
                  <a16:creationId xmlns:a16="http://schemas.microsoft.com/office/drawing/2014/main" id="{76E0039F-2AA1-4FD2-A407-AB12B444B5F4}"/>
                </a:ext>
              </a:extLst>
            </p:cNvPr>
            <p:cNvSpPr txBox="1">
              <a:spLocks/>
            </p:cNvSpPr>
            <p:nvPr/>
          </p:nvSpPr>
          <p:spPr>
            <a:xfrm>
              <a:off x="6375395" y="3469890"/>
              <a:ext cx="1835683" cy="499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32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英寸</a:t>
              </a:r>
            </a:p>
          </p:txBody>
        </p:sp>
        <p:sp>
          <p:nvSpPr>
            <p:cNvPr id="39" name="标题 1">
              <a:extLst>
                <a:ext uri="{FF2B5EF4-FFF2-40B4-BE49-F238E27FC236}">
                  <a16:creationId xmlns:a16="http://schemas.microsoft.com/office/drawing/2014/main" id="{94EABEEA-1B0A-42BE-B5B8-422F3730D2F5}"/>
                </a:ext>
              </a:extLst>
            </p:cNvPr>
            <p:cNvSpPr txBox="1">
              <a:spLocks/>
            </p:cNvSpPr>
            <p:nvPr/>
          </p:nvSpPr>
          <p:spPr>
            <a:xfrm>
              <a:off x="8746622" y="3277578"/>
              <a:ext cx="3019807" cy="10560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8800" noProof="0" dirty="0">
                  <a:solidFill>
                    <a:prstClr val="black"/>
                  </a:solidFill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¥799</a:t>
              </a:r>
              <a:endPara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131CC95-1D2D-4AD6-824A-9E273B047F09}"/>
                </a:ext>
              </a:extLst>
            </p:cNvPr>
            <p:cNvSpPr/>
            <p:nvPr/>
          </p:nvSpPr>
          <p:spPr>
            <a:xfrm>
              <a:off x="8429678" y="3277578"/>
              <a:ext cx="105856" cy="876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44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5415" y="2822912"/>
            <a:ext cx="2752164" cy="1371244"/>
          </a:xfrm>
        </p:spPr>
        <p:txBody>
          <a:bodyPr>
            <a:noAutofit/>
          </a:bodyPr>
          <a:lstStyle/>
          <a:p>
            <a:r>
              <a:rPr lang="zh-CN" altLang="en-US" sz="6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这里是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79" y="3052838"/>
            <a:ext cx="2236843" cy="752324"/>
          </a:xfr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7214422" y="2822912"/>
            <a:ext cx="2752164" cy="1371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的首秀！</a:t>
            </a:r>
          </a:p>
        </p:txBody>
      </p:sp>
    </p:spTree>
    <p:extLst>
      <p:ext uri="{BB962C8B-B14F-4D97-AF65-F5344CB8AC3E}">
        <p14:creationId xmlns:p14="http://schemas.microsoft.com/office/powerpoint/2010/main" val="373414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更多精彩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明天见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8" y="396241"/>
            <a:ext cx="1889409" cy="6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无线耳机行业有多久没有为你带来耳目一新的感觉了？</a:t>
            </a:r>
          </a:p>
        </p:txBody>
      </p:sp>
    </p:spTree>
    <p:extLst>
      <p:ext uri="{BB962C8B-B14F-4D97-AF65-F5344CB8AC3E}">
        <p14:creationId xmlns:p14="http://schemas.microsoft.com/office/powerpoint/2010/main" val="233945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Kono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 SOUND MAX</a:t>
            </a:r>
            <a:endParaRPr lang="zh-CN" altLang="en-US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5609">
            <a:off x="2952912" y="1057412"/>
            <a:ext cx="2082448" cy="4351338"/>
          </a:xfrm>
          <a:scene3d>
            <a:camera prst="isometricOffAxis1Right"/>
            <a:lightRig rig="threePt" dir="t"/>
          </a:scene3d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5609">
            <a:off x="4807987" y="1868188"/>
            <a:ext cx="2082448" cy="4351336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5609">
            <a:off x="7251642" y="2678964"/>
            <a:ext cx="2082447" cy="4351336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0461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独立式设计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36" y="705164"/>
            <a:ext cx="3136188" cy="6553160"/>
          </a:xfr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每一侧，都随意</a:t>
            </a:r>
          </a:p>
        </p:txBody>
      </p:sp>
    </p:spTree>
    <p:extLst>
      <p:ext uri="{BB962C8B-B14F-4D97-AF65-F5344CB8AC3E}">
        <p14:creationId xmlns:p14="http://schemas.microsoft.com/office/powerpoint/2010/main" val="110918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燕尾形箭头 6"/>
          <p:cNvSpPr/>
          <p:nvPr/>
        </p:nvSpPr>
        <p:spPr>
          <a:xfrm rot="16200000">
            <a:off x="2771312" y="2026829"/>
            <a:ext cx="4416401" cy="122167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500mAh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大电量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376">
            <a:off x="1183512" y="550695"/>
            <a:ext cx="2624623" cy="54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随随便便听两天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40959" y="1034250"/>
            <a:ext cx="677108" cy="32068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>
                <a:gradFill flip="none" rotWithShape="1">
                  <a:gsLst>
                    <a:gs pos="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POWER MAX!</a:t>
            </a:r>
            <a:endParaRPr lang="zh-CN" altLang="en-US" sz="3200" dirty="0">
              <a:gradFill flip="none" rotWithShape="1">
                <a:gsLst>
                  <a:gs pos="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单侧电池容量为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500mAh(</a:t>
            </a:r>
            <a:r>
              <a:rPr lang="en-US" altLang="zh-CN" sz="1400" dirty="0" err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typ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)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4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支持独立控制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7" y="-184554"/>
            <a:ext cx="3136188" cy="6553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Above"/>
            <a:lightRig rig="threePt" dir="t"/>
          </a:scene3d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每时每刻，尽享自由</a:t>
            </a:r>
          </a:p>
        </p:txBody>
      </p:sp>
      <p:sp>
        <p:nvSpPr>
          <p:cNvPr id="3" name="弧形 2"/>
          <p:cNvSpPr/>
          <p:nvPr/>
        </p:nvSpPr>
        <p:spPr>
          <a:xfrm>
            <a:off x="1506828" y="2215167"/>
            <a:ext cx="888643" cy="746974"/>
          </a:xfrm>
          <a:prstGeom prst="arc">
            <a:avLst>
              <a:gd name="adj1" fmla="val 16200000"/>
              <a:gd name="adj2" fmla="val 5400003"/>
            </a:avLst>
          </a:prstGeom>
          <a:ln w="28575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356835" y="2721958"/>
            <a:ext cx="1751526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08360" y="2588654"/>
            <a:ext cx="112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音量控制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878170" y="3544060"/>
            <a:ext cx="2178675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108360" y="3359394"/>
            <a:ext cx="112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电量显示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878169" y="5795716"/>
            <a:ext cx="2178675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056843" y="5611050"/>
            <a:ext cx="112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电源开关</a:t>
            </a:r>
          </a:p>
        </p:txBody>
      </p:sp>
    </p:spTree>
    <p:extLst>
      <p:ext uri="{BB962C8B-B14F-4D97-AF65-F5344CB8AC3E}">
        <p14:creationId xmlns:p14="http://schemas.microsoft.com/office/powerpoint/2010/main" val="415468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方向兼容设计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98" y="1496139"/>
            <a:ext cx="447028" cy="1556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你怎么戴，都是对的</a:t>
            </a:r>
          </a:p>
        </p:txBody>
      </p:sp>
      <p:pic>
        <p:nvPicPr>
          <p:cNvPr id="1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44" y="1554470"/>
            <a:ext cx="447028" cy="1439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空心弧 7"/>
          <p:cNvSpPr/>
          <p:nvPr/>
        </p:nvSpPr>
        <p:spPr>
          <a:xfrm>
            <a:off x="1066906" y="1061545"/>
            <a:ext cx="4067926" cy="1473856"/>
          </a:xfrm>
          <a:prstGeom prst="blockArc">
            <a:avLst>
              <a:gd name="adj1" fmla="val 10800000"/>
              <a:gd name="adj2" fmla="val 21496028"/>
              <a:gd name="adj3" fmla="val 1401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167426" y="528033"/>
            <a:ext cx="5692462" cy="6709893"/>
          </a:xfrm>
          <a:custGeom>
            <a:avLst/>
            <a:gdLst>
              <a:gd name="connsiteX0" fmla="*/ 0 w 5357611"/>
              <a:gd name="connsiteY0" fmla="*/ 5834130 h 6014434"/>
              <a:gd name="connsiteX1" fmla="*/ 64394 w 5357611"/>
              <a:gd name="connsiteY1" fmla="*/ 5782614 h 6014434"/>
              <a:gd name="connsiteX2" fmla="*/ 103031 w 5357611"/>
              <a:gd name="connsiteY2" fmla="*/ 5743978 h 6014434"/>
              <a:gd name="connsiteX3" fmla="*/ 141667 w 5357611"/>
              <a:gd name="connsiteY3" fmla="*/ 5718220 h 6014434"/>
              <a:gd name="connsiteX4" fmla="*/ 180304 w 5357611"/>
              <a:gd name="connsiteY4" fmla="*/ 5679583 h 6014434"/>
              <a:gd name="connsiteX5" fmla="*/ 296214 w 5357611"/>
              <a:gd name="connsiteY5" fmla="*/ 5615189 h 6014434"/>
              <a:gd name="connsiteX6" fmla="*/ 412124 w 5357611"/>
              <a:gd name="connsiteY6" fmla="*/ 5563673 h 6014434"/>
              <a:gd name="connsiteX7" fmla="*/ 618186 w 5357611"/>
              <a:gd name="connsiteY7" fmla="*/ 5460642 h 6014434"/>
              <a:gd name="connsiteX8" fmla="*/ 682580 w 5357611"/>
              <a:gd name="connsiteY8" fmla="*/ 5409127 h 6014434"/>
              <a:gd name="connsiteX9" fmla="*/ 798490 w 5357611"/>
              <a:gd name="connsiteY9" fmla="*/ 5331854 h 6014434"/>
              <a:gd name="connsiteX10" fmla="*/ 875763 w 5357611"/>
              <a:gd name="connsiteY10" fmla="*/ 5254580 h 6014434"/>
              <a:gd name="connsiteX11" fmla="*/ 1017431 w 5357611"/>
              <a:gd name="connsiteY11" fmla="*/ 5177307 h 6014434"/>
              <a:gd name="connsiteX12" fmla="*/ 1171977 w 5357611"/>
              <a:gd name="connsiteY12" fmla="*/ 5048518 h 6014434"/>
              <a:gd name="connsiteX13" fmla="*/ 1223493 w 5357611"/>
              <a:gd name="connsiteY13" fmla="*/ 5035639 h 6014434"/>
              <a:gd name="connsiteX14" fmla="*/ 1339403 w 5357611"/>
              <a:gd name="connsiteY14" fmla="*/ 4919730 h 6014434"/>
              <a:gd name="connsiteX15" fmla="*/ 1506828 w 5357611"/>
              <a:gd name="connsiteY15" fmla="*/ 4765183 h 6014434"/>
              <a:gd name="connsiteX16" fmla="*/ 1532586 w 5357611"/>
              <a:gd name="connsiteY16" fmla="*/ 4713668 h 6014434"/>
              <a:gd name="connsiteX17" fmla="*/ 1584101 w 5357611"/>
              <a:gd name="connsiteY17" fmla="*/ 4636394 h 6014434"/>
              <a:gd name="connsiteX18" fmla="*/ 1648495 w 5357611"/>
              <a:gd name="connsiteY18" fmla="*/ 4533363 h 6014434"/>
              <a:gd name="connsiteX19" fmla="*/ 1687132 w 5357611"/>
              <a:gd name="connsiteY19" fmla="*/ 4378817 h 6014434"/>
              <a:gd name="connsiteX20" fmla="*/ 1700011 w 5357611"/>
              <a:gd name="connsiteY20" fmla="*/ 4327301 h 6014434"/>
              <a:gd name="connsiteX21" fmla="*/ 1725769 w 5357611"/>
              <a:gd name="connsiteY21" fmla="*/ 4224270 h 6014434"/>
              <a:gd name="connsiteX22" fmla="*/ 1751526 w 5357611"/>
              <a:gd name="connsiteY22" fmla="*/ 3940935 h 6014434"/>
              <a:gd name="connsiteX23" fmla="*/ 1764405 w 5357611"/>
              <a:gd name="connsiteY23" fmla="*/ 3902299 h 6014434"/>
              <a:gd name="connsiteX24" fmla="*/ 1751526 w 5357611"/>
              <a:gd name="connsiteY24" fmla="*/ 3567448 h 6014434"/>
              <a:gd name="connsiteX25" fmla="*/ 1738648 w 5357611"/>
              <a:gd name="connsiteY25" fmla="*/ 3503054 h 6014434"/>
              <a:gd name="connsiteX26" fmla="*/ 1712890 w 5357611"/>
              <a:gd name="connsiteY26" fmla="*/ 3412901 h 6014434"/>
              <a:gd name="connsiteX27" fmla="*/ 1635617 w 5357611"/>
              <a:gd name="connsiteY27" fmla="*/ 3271234 h 6014434"/>
              <a:gd name="connsiteX28" fmla="*/ 1622738 w 5357611"/>
              <a:gd name="connsiteY28" fmla="*/ 3219718 h 6014434"/>
              <a:gd name="connsiteX29" fmla="*/ 1558343 w 5357611"/>
              <a:gd name="connsiteY29" fmla="*/ 3116687 h 6014434"/>
              <a:gd name="connsiteX30" fmla="*/ 1545464 w 5357611"/>
              <a:gd name="connsiteY30" fmla="*/ 3052293 h 6014434"/>
              <a:gd name="connsiteX31" fmla="*/ 1519707 w 5357611"/>
              <a:gd name="connsiteY31" fmla="*/ 3013656 h 6014434"/>
              <a:gd name="connsiteX32" fmla="*/ 1442434 w 5357611"/>
              <a:gd name="connsiteY32" fmla="*/ 2897747 h 6014434"/>
              <a:gd name="connsiteX33" fmla="*/ 1403797 w 5357611"/>
              <a:gd name="connsiteY33" fmla="*/ 2794716 h 6014434"/>
              <a:gd name="connsiteX34" fmla="*/ 1352281 w 5357611"/>
              <a:gd name="connsiteY34" fmla="*/ 2653048 h 6014434"/>
              <a:gd name="connsiteX35" fmla="*/ 1326524 w 5357611"/>
              <a:gd name="connsiteY35" fmla="*/ 2614411 h 6014434"/>
              <a:gd name="connsiteX36" fmla="*/ 1313645 w 5357611"/>
              <a:gd name="connsiteY36" fmla="*/ 2562896 h 6014434"/>
              <a:gd name="connsiteX37" fmla="*/ 1262129 w 5357611"/>
              <a:gd name="connsiteY37" fmla="*/ 2408349 h 6014434"/>
              <a:gd name="connsiteX38" fmla="*/ 1236372 w 5357611"/>
              <a:gd name="connsiteY38" fmla="*/ 2318197 h 6014434"/>
              <a:gd name="connsiteX39" fmla="*/ 1223493 w 5357611"/>
              <a:gd name="connsiteY39" fmla="*/ 2266682 h 6014434"/>
              <a:gd name="connsiteX40" fmla="*/ 1197735 w 5357611"/>
              <a:gd name="connsiteY40" fmla="*/ 2215166 h 6014434"/>
              <a:gd name="connsiteX41" fmla="*/ 1171977 w 5357611"/>
              <a:gd name="connsiteY41" fmla="*/ 2137893 h 6014434"/>
              <a:gd name="connsiteX42" fmla="*/ 1159098 w 5357611"/>
              <a:gd name="connsiteY42" fmla="*/ 2034862 h 6014434"/>
              <a:gd name="connsiteX43" fmla="*/ 1146219 w 5357611"/>
              <a:gd name="connsiteY43" fmla="*/ 1983347 h 6014434"/>
              <a:gd name="connsiteX44" fmla="*/ 1120462 w 5357611"/>
              <a:gd name="connsiteY44" fmla="*/ 1828800 h 6014434"/>
              <a:gd name="connsiteX45" fmla="*/ 1107583 w 5357611"/>
              <a:gd name="connsiteY45" fmla="*/ 1764406 h 6014434"/>
              <a:gd name="connsiteX46" fmla="*/ 1107583 w 5357611"/>
              <a:gd name="connsiteY46" fmla="*/ 1171978 h 6014434"/>
              <a:gd name="connsiteX47" fmla="*/ 1120462 w 5357611"/>
              <a:gd name="connsiteY47" fmla="*/ 1081825 h 6014434"/>
              <a:gd name="connsiteX48" fmla="*/ 1197735 w 5357611"/>
              <a:gd name="connsiteY48" fmla="*/ 940158 h 6014434"/>
              <a:gd name="connsiteX49" fmla="*/ 1300766 w 5357611"/>
              <a:gd name="connsiteY49" fmla="*/ 785611 h 6014434"/>
              <a:gd name="connsiteX50" fmla="*/ 1326524 w 5357611"/>
              <a:gd name="connsiteY50" fmla="*/ 746975 h 6014434"/>
              <a:gd name="connsiteX51" fmla="*/ 1403797 w 5357611"/>
              <a:gd name="connsiteY51" fmla="*/ 656823 h 6014434"/>
              <a:gd name="connsiteX52" fmla="*/ 1429555 w 5357611"/>
              <a:gd name="connsiteY52" fmla="*/ 618186 h 6014434"/>
              <a:gd name="connsiteX53" fmla="*/ 1609859 w 5357611"/>
              <a:gd name="connsiteY53" fmla="*/ 437882 h 6014434"/>
              <a:gd name="connsiteX54" fmla="*/ 1687132 w 5357611"/>
              <a:gd name="connsiteY54" fmla="*/ 347730 h 6014434"/>
              <a:gd name="connsiteX55" fmla="*/ 1841679 w 5357611"/>
              <a:gd name="connsiteY55" fmla="*/ 193183 h 6014434"/>
              <a:gd name="connsiteX56" fmla="*/ 1893194 w 5357611"/>
              <a:gd name="connsiteY56" fmla="*/ 154547 h 6014434"/>
              <a:gd name="connsiteX57" fmla="*/ 1931831 w 5357611"/>
              <a:gd name="connsiteY57" fmla="*/ 128789 h 6014434"/>
              <a:gd name="connsiteX58" fmla="*/ 2009104 w 5357611"/>
              <a:gd name="connsiteY58" fmla="*/ 77273 h 6014434"/>
              <a:gd name="connsiteX59" fmla="*/ 2099256 w 5357611"/>
              <a:gd name="connsiteY59" fmla="*/ 38637 h 6014434"/>
              <a:gd name="connsiteX60" fmla="*/ 2279560 w 5357611"/>
              <a:gd name="connsiteY60" fmla="*/ 25758 h 6014434"/>
              <a:gd name="connsiteX61" fmla="*/ 2562895 w 5357611"/>
              <a:gd name="connsiteY61" fmla="*/ 0 h 6014434"/>
              <a:gd name="connsiteX62" fmla="*/ 3374264 w 5357611"/>
              <a:gd name="connsiteY62" fmla="*/ 12879 h 6014434"/>
              <a:gd name="connsiteX63" fmla="*/ 3490174 w 5357611"/>
              <a:gd name="connsiteY63" fmla="*/ 77273 h 6014434"/>
              <a:gd name="connsiteX64" fmla="*/ 3593205 w 5357611"/>
              <a:gd name="connsiteY64" fmla="*/ 180304 h 6014434"/>
              <a:gd name="connsiteX65" fmla="*/ 3876541 w 5357611"/>
              <a:gd name="connsiteY65" fmla="*/ 399245 h 6014434"/>
              <a:gd name="connsiteX66" fmla="*/ 4031087 w 5357611"/>
              <a:gd name="connsiteY66" fmla="*/ 618186 h 6014434"/>
              <a:gd name="connsiteX67" fmla="*/ 4095481 w 5357611"/>
              <a:gd name="connsiteY67" fmla="*/ 734096 h 6014434"/>
              <a:gd name="connsiteX68" fmla="*/ 4172755 w 5357611"/>
              <a:gd name="connsiteY68" fmla="*/ 837127 h 6014434"/>
              <a:gd name="connsiteX69" fmla="*/ 4198512 w 5357611"/>
              <a:gd name="connsiteY69" fmla="*/ 914400 h 6014434"/>
              <a:gd name="connsiteX70" fmla="*/ 4275786 w 5357611"/>
              <a:gd name="connsiteY70" fmla="*/ 1081825 h 6014434"/>
              <a:gd name="connsiteX71" fmla="*/ 4365938 w 5357611"/>
              <a:gd name="connsiteY71" fmla="*/ 1300766 h 6014434"/>
              <a:gd name="connsiteX72" fmla="*/ 4391695 w 5357611"/>
              <a:gd name="connsiteY72" fmla="*/ 1416676 h 6014434"/>
              <a:gd name="connsiteX73" fmla="*/ 4417453 w 5357611"/>
              <a:gd name="connsiteY73" fmla="*/ 1468192 h 6014434"/>
              <a:gd name="connsiteX74" fmla="*/ 4443211 w 5357611"/>
              <a:gd name="connsiteY74" fmla="*/ 1571223 h 6014434"/>
              <a:gd name="connsiteX75" fmla="*/ 4378817 w 5357611"/>
              <a:gd name="connsiteY75" fmla="*/ 2369713 h 6014434"/>
              <a:gd name="connsiteX76" fmla="*/ 4314422 w 5357611"/>
              <a:gd name="connsiteY76" fmla="*/ 2511380 h 6014434"/>
              <a:gd name="connsiteX77" fmla="*/ 4275786 w 5357611"/>
              <a:gd name="connsiteY77" fmla="*/ 2627290 h 6014434"/>
              <a:gd name="connsiteX78" fmla="*/ 4134118 w 5357611"/>
              <a:gd name="connsiteY78" fmla="*/ 2871989 h 6014434"/>
              <a:gd name="connsiteX79" fmla="*/ 4069724 w 5357611"/>
              <a:gd name="connsiteY79" fmla="*/ 3000778 h 6014434"/>
              <a:gd name="connsiteX80" fmla="*/ 3992450 w 5357611"/>
              <a:gd name="connsiteY80" fmla="*/ 3129566 h 6014434"/>
              <a:gd name="connsiteX81" fmla="*/ 3940935 w 5357611"/>
              <a:gd name="connsiteY81" fmla="*/ 3193961 h 6014434"/>
              <a:gd name="connsiteX82" fmla="*/ 3915177 w 5357611"/>
              <a:gd name="connsiteY82" fmla="*/ 3258355 h 6014434"/>
              <a:gd name="connsiteX83" fmla="*/ 3876541 w 5357611"/>
              <a:gd name="connsiteY83" fmla="*/ 3322749 h 6014434"/>
              <a:gd name="connsiteX84" fmla="*/ 3812146 w 5357611"/>
              <a:gd name="connsiteY84" fmla="*/ 3490175 h 6014434"/>
              <a:gd name="connsiteX85" fmla="*/ 3825025 w 5357611"/>
              <a:gd name="connsiteY85" fmla="*/ 4391696 h 6014434"/>
              <a:gd name="connsiteX86" fmla="*/ 3850783 w 5357611"/>
              <a:gd name="connsiteY86" fmla="*/ 4520485 h 6014434"/>
              <a:gd name="connsiteX87" fmla="*/ 3902298 w 5357611"/>
              <a:gd name="connsiteY87" fmla="*/ 4649273 h 6014434"/>
              <a:gd name="connsiteX88" fmla="*/ 4018208 w 5357611"/>
              <a:gd name="connsiteY88" fmla="*/ 4829578 h 6014434"/>
              <a:gd name="connsiteX89" fmla="*/ 4340180 w 5357611"/>
              <a:gd name="connsiteY89" fmla="*/ 5318975 h 6014434"/>
              <a:gd name="connsiteX90" fmla="*/ 4572000 w 5357611"/>
              <a:gd name="connsiteY90" fmla="*/ 5537916 h 6014434"/>
              <a:gd name="connsiteX91" fmla="*/ 4687910 w 5357611"/>
              <a:gd name="connsiteY91" fmla="*/ 5653825 h 6014434"/>
              <a:gd name="connsiteX92" fmla="*/ 4919729 w 5357611"/>
              <a:gd name="connsiteY92" fmla="*/ 5834130 h 6014434"/>
              <a:gd name="connsiteX93" fmla="*/ 5100034 w 5357611"/>
              <a:gd name="connsiteY93" fmla="*/ 5924282 h 6014434"/>
              <a:gd name="connsiteX94" fmla="*/ 5357611 w 5357611"/>
              <a:gd name="connsiteY94" fmla="*/ 6014434 h 60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357611" h="6014434">
                <a:moveTo>
                  <a:pt x="0" y="5834130"/>
                </a:moveTo>
                <a:cubicBezTo>
                  <a:pt x="21465" y="5816958"/>
                  <a:pt x="43707" y="5800715"/>
                  <a:pt x="64394" y="5782614"/>
                </a:cubicBezTo>
                <a:cubicBezTo>
                  <a:pt x="78101" y="5770620"/>
                  <a:pt x="89039" y="5755638"/>
                  <a:pt x="103031" y="5743978"/>
                </a:cubicBezTo>
                <a:cubicBezTo>
                  <a:pt x="114922" y="5734069"/>
                  <a:pt x="129776" y="5728129"/>
                  <a:pt x="141667" y="5718220"/>
                </a:cubicBezTo>
                <a:cubicBezTo>
                  <a:pt x="155659" y="5706560"/>
                  <a:pt x="166312" y="5691243"/>
                  <a:pt x="180304" y="5679583"/>
                </a:cubicBezTo>
                <a:cubicBezTo>
                  <a:pt x="211604" y="5653500"/>
                  <a:pt x="263327" y="5631632"/>
                  <a:pt x="296214" y="5615189"/>
                </a:cubicBezTo>
                <a:cubicBezTo>
                  <a:pt x="380566" y="5530835"/>
                  <a:pt x="277814" y="5618618"/>
                  <a:pt x="412124" y="5563673"/>
                </a:cubicBezTo>
                <a:cubicBezTo>
                  <a:pt x="483201" y="5534596"/>
                  <a:pt x="558219" y="5508615"/>
                  <a:pt x="618186" y="5460642"/>
                </a:cubicBezTo>
                <a:cubicBezTo>
                  <a:pt x="639651" y="5443470"/>
                  <a:pt x="659709" y="5424375"/>
                  <a:pt x="682580" y="5409127"/>
                </a:cubicBezTo>
                <a:cubicBezTo>
                  <a:pt x="786045" y="5340150"/>
                  <a:pt x="679924" y="5439641"/>
                  <a:pt x="798490" y="5331854"/>
                </a:cubicBezTo>
                <a:cubicBezTo>
                  <a:pt x="825444" y="5307351"/>
                  <a:pt x="844873" y="5273886"/>
                  <a:pt x="875763" y="5254580"/>
                </a:cubicBezTo>
                <a:cubicBezTo>
                  <a:pt x="990306" y="5182991"/>
                  <a:pt x="940373" y="5202993"/>
                  <a:pt x="1017431" y="5177307"/>
                </a:cubicBezTo>
                <a:cubicBezTo>
                  <a:pt x="1068946" y="5134377"/>
                  <a:pt x="1116718" y="5086508"/>
                  <a:pt x="1171977" y="5048518"/>
                </a:cubicBezTo>
                <a:cubicBezTo>
                  <a:pt x="1186563" y="5038490"/>
                  <a:pt x="1208315" y="5044746"/>
                  <a:pt x="1223493" y="5035639"/>
                </a:cubicBezTo>
                <a:cubicBezTo>
                  <a:pt x="1382712" y="4940108"/>
                  <a:pt x="1238744" y="5009204"/>
                  <a:pt x="1339403" y="4919730"/>
                </a:cubicBezTo>
                <a:cubicBezTo>
                  <a:pt x="1480131" y="4794639"/>
                  <a:pt x="1358723" y="4962655"/>
                  <a:pt x="1506828" y="4765183"/>
                </a:cubicBezTo>
                <a:cubicBezTo>
                  <a:pt x="1518347" y="4749824"/>
                  <a:pt x="1522708" y="4730131"/>
                  <a:pt x="1532586" y="4713668"/>
                </a:cubicBezTo>
                <a:cubicBezTo>
                  <a:pt x="1548513" y="4687122"/>
                  <a:pt x="1567361" y="4662435"/>
                  <a:pt x="1584101" y="4636394"/>
                </a:cubicBezTo>
                <a:cubicBezTo>
                  <a:pt x="1606001" y="4602326"/>
                  <a:pt x="1648495" y="4533363"/>
                  <a:pt x="1648495" y="4533363"/>
                </a:cubicBezTo>
                <a:lnTo>
                  <a:pt x="1687132" y="4378817"/>
                </a:lnTo>
                <a:cubicBezTo>
                  <a:pt x="1691425" y="4361645"/>
                  <a:pt x="1696540" y="4344658"/>
                  <a:pt x="1700011" y="4327301"/>
                </a:cubicBezTo>
                <a:cubicBezTo>
                  <a:pt x="1715552" y="4249595"/>
                  <a:pt x="1705968" y="4283673"/>
                  <a:pt x="1725769" y="4224270"/>
                </a:cubicBezTo>
                <a:cubicBezTo>
                  <a:pt x="1731309" y="4141171"/>
                  <a:pt x="1733923" y="4028950"/>
                  <a:pt x="1751526" y="3940935"/>
                </a:cubicBezTo>
                <a:cubicBezTo>
                  <a:pt x="1754188" y="3927623"/>
                  <a:pt x="1760112" y="3915178"/>
                  <a:pt x="1764405" y="3902299"/>
                </a:cubicBezTo>
                <a:cubicBezTo>
                  <a:pt x="1760112" y="3790682"/>
                  <a:pt x="1758717" y="3678916"/>
                  <a:pt x="1751526" y="3567448"/>
                </a:cubicBezTo>
                <a:cubicBezTo>
                  <a:pt x="1750117" y="3545604"/>
                  <a:pt x="1743396" y="3524422"/>
                  <a:pt x="1738648" y="3503054"/>
                </a:cubicBezTo>
                <a:cubicBezTo>
                  <a:pt x="1733621" y="3480433"/>
                  <a:pt x="1722819" y="3436068"/>
                  <a:pt x="1712890" y="3412901"/>
                </a:cubicBezTo>
                <a:cubicBezTo>
                  <a:pt x="1695220" y="3371671"/>
                  <a:pt x="1654172" y="3303706"/>
                  <a:pt x="1635617" y="3271234"/>
                </a:cubicBezTo>
                <a:cubicBezTo>
                  <a:pt x="1631324" y="3254062"/>
                  <a:pt x="1630654" y="3235550"/>
                  <a:pt x="1622738" y="3219718"/>
                </a:cubicBezTo>
                <a:cubicBezTo>
                  <a:pt x="1604626" y="3183494"/>
                  <a:pt x="1558343" y="3116687"/>
                  <a:pt x="1558343" y="3116687"/>
                </a:cubicBezTo>
                <a:cubicBezTo>
                  <a:pt x="1554050" y="3095222"/>
                  <a:pt x="1553150" y="3072789"/>
                  <a:pt x="1545464" y="3052293"/>
                </a:cubicBezTo>
                <a:cubicBezTo>
                  <a:pt x="1540029" y="3037800"/>
                  <a:pt x="1527224" y="3027187"/>
                  <a:pt x="1519707" y="3013656"/>
                </a:cubicBezTo>
                <a:cubicBezTo>
                  <a:pt x="1461232" y="2908400"/>
                  <a:pt x="1508829" y="2964142"/>
                  <a:pt x="1442434" y="2897747"/>
                </a:cubicBezTo>
                <a:cubicBezTo>
                  <a:pt x="1404158" y="2782918"/>
                  <a:pt x="1465397" y="2964114"/>
                  <a:pt x="1403797" y="2794716"/>
                </a:cubicBezTo>
                <a:cubicBezTo>
                  <a:pt x="1387765" y="2750629"/>
                  <a:pt x="1373617" y="2695720"/>
                  <a:pt x="1352281" y="2653048"/>
                </a:cubicBezTo>
                <a:cubicBezTo>
                  <a:pt x="1345359" y="2639204"/>
                  <a:pt x="1335110" y="2627290"/>
                  <a:pt x="1326524" y="2614411"/>
                </a:cubicBezTo>
                <a:cubicBezTo>
                  <a:pt x="1322231" y="2597239"/>
                  <a:pt x="1318925" y="2579790"/>
                  <a:pt x="1313645" y="2562896"/>
                </a:cubicBezTo>
                <a:cubicBezTo>
                  <a:pt x="1297448" y="2511066"/>
                  <a:pt x="1277047" y="2460562"/>
                  <a:pt x="1262129" y="2408349"/>
                </a:cubicBezTo>
                <a:cubicBezTo>
                  <a:pt x="1253543" y="2378298"/>
                  <a:pt x="1244595" y="2348349"/>
                  <a:pt x="1236372" y="2318197"/>
                </a:cubicBezTo>
                <a:cubicBezTo>
                  <a:pt x="1231715" y="2301121"/>
                  <a:pt x="1229708" y="2283255"/>
                  <a:pt x="1223493" y="2266682"/>
                </a:cubicBezTo>
                <a:cubicBezTo>
                  <a:pt x="1216752" y="2248706"/>
                  <a:pt x="1204865" y="2232992"/>
                  <a:pt x="1197735" y="2215166"/>
                </a:cubicBezTo>
                <a:cubicBezTo>
                  <a:pt x="1187651" y="2189957"/>
                  <a:pt x="1180563" y="2163651"/>
                  <a:pt x="1171977" y="2137893"/>
                </a:cubicBezTo>
                <a:cubicBezTo>
                  <a:pt x="1167684" y="2103549"/>
                  <a:pt x="1164788" y="2069002"/>
                  <a:pt x="1159098" y="2034862"/>
                </a:cubicBezTo>
                <a:cubicBezTo>
                  <a:pt x="1156188" y="2017403"/>
                  <a:pt x="1149481" y="2000744"/>
                  <a:pt x="1146219" y="1983347"/>
                </a:cubicBezTo>
                <a:cubicBezTo>
                  <a:pt x="1136594" y="1932015"/>
                  <a:pt x="1130705" y="1880012"/>
                  <a:pt x="1120462" y="1828800"/>
                </a:cubicBezTo>
                <a:lnTo>
                  <a:pt x="1107583" y="1764406"/>
                </a:lnTo>
                <a:cubicBezTo>
                  <a:pt x="1089367" y="1472950"/>
                  <a:pt x="1087354" y="1546212"/>
                  <a:pt x="1107583" y="1171978"/>
                </a:cubicBezTo>
                <a:cubicBezTo>
                  <a:pt x="1109221" y="1141666"/>
                  <a:pt x="1110863" y="1110623"/>
                  <a:pt x="1120462" y="1081825"/>
                </a:cubicBezTo>
                <a:cubicBezTo>
                  <a:pt x="1139942" y="1023383"/>
                  <a:pt x="1166381" y="987187"/>
                  <a:pt x="1197735" y="940158"/>
                </a:cubicBezTo>
                <a:cubicBezTo>
                  <a:pt x="1226873" y="852745"/>
                  <a:pt x="1199466" y="920677"/>
                  <a:pt x="1300766" y="785611"/>
                </a:cubicBezTo>
                <a:cubicBezTo>
                  <a:pt x="1310053" y="773228"/>
                  <a:pt x="1316855" y="759062"/>
                  <a:pt x="1326524" y="746975"/>
                </a:cubicBezTo>
                <a:cubicBezTo>
                  <a:pt x="1351249" y="716069"/>
                  <a:pt x="1379072" y="687729"/>
                  <a:pt x="1403797" y="656823"/>
                </a:cubicBezTo>
                <a:cubicBezTo>
                  <a:pt x="1413466" y="644736"/>
                  <a:pt x="1418946" y="629458"/>
                  <a:pt x="1429555" y="618186"/>
                </a:cubicBezTo>
                <a:cubicBezTo>
                  <a:pt x="1487808" y="556292"/>
                  <a:pt x="1549758" y="497983"/>
                  <a:pt x="1609859" y="437882"/>
                </a:cubicBezTo>
                <a:cubicBezTo>
                  <a:pt x="1633970" y="365548"/>
                  <a:pt x="1606995" y="423153"/>
                  <a:pt x="1687132" y="347730"/>
                </a:cubicBezTo>
                <a:cubicBezTo>
                  <a:pt x="1740184" y="297798"/>
                  <a:pt x="1783396" y="236895"/>
                  <a:pt x="1841679" y="193183"/>
                </a:cubicBezTo>
                <a:cubicBezTo>
                  <a:pt x="1858851" y="180304"/>
                  <a:pt x="1875728" y="167023"/>
                  <a:pt x="1893194" y="154547"/>
                </a:cubicBezTo>
                <a:cubicBezTo>
                  <a:pt x="1905789" y="145550"/>
                  <a:pt x="1919940" y="138698"/>
                  <a:pt x="1931831" y="128789"/>
                </a:cubicBezTo>
                <a:cubicBezTo>
                  <a:pt x="2017578" y="57332"/>
                  <a:pt x="1925228" y="113219"/>
                  <a:pt x="2009104" y="77273"/>
                </a:cubicBezTo>
                <a:cubicBezTo>
                  <a:pt x="2031614" y="67626"/>
                  <a:pt x="2071502" y="41902"/>
                  <a:pt x="2099256" y="38637"/>
                </a:cubicBezTo>
                <a:cubicBezTo>
                  <a:pt x="2159098" y="31597"/>
                  <a:pt x="2219459" y="30051"/>
                  <a:pt x="2279560" y="25758"/>
                </a:cubicBezTo>
                <a:cubicBezTo>
                  <a:pt x="2394435" y="2783"/>
                  <a:pt x="2392925" y="0"/>
                  <a:pt x="2562895" y="0"/>
                </a:cubicBezTo>
                <a:cubicBezTo>
                  <a:pt x="2833385" y="0"/>
                  <a:pt x="3103808" y="8586"/>
                  <a:pt x="3374264" y="12879"/>
                </a:cubicBezTo>
                <a:cubicBezTo>
                  <a:pt x="3428145" y="30839"/>
                  <a:pt x="3433813" y="28963"/>
                  <a:pt x="3490174" y="77273"/>
                </a:cubicBezTo>
                <a:cubicBezTo>
                  <a:pt x="3527051" y="108881"/>
                  <a:pt x="3555279" y="149963"/>
                  <a:pt x="3593205" y="180304"/>
                </a:cubicBezTo>
                <a:cubicBezTo>
                  <a:pt x="3689088" y="257010"/>
                  <a:pt x="3799223" y="304085"/>
                  <a:pt x="3876541" y="399245"/>
                </a:cubicBezTo>
                <a:cubicBezTo>
                  <a:pt x="3883654" y="408000"/>
                  <a:pt x="4007688" y="576068"/>
                  <a:pt x="4031087" y="618186"/>
                </a:cubicBezTo>
                <a:cubicBezTo>
                  <a:pt x="4052552" y="656823"/>
                  <a:pt x="4071470" y="696988"/>
                  <a:pt x="4095481" y="734096"/>
                </a:cubicBezTo>
                <a:cubicBezTo>
                  <a:pt x="4118803" y="770139"/>
                  <a:pt x="4146997" y="802783"/>
                  <a:pt x="4172755" y="837127"/>
                </a:cubicBezTo>
                <a:cubicBezTo>
                  <a:pt x="4181341" y="862885"/>
                  <a:pt x="4188069" y="889338"/>
                  <a:pt x="4198512" y="914400"/>
                </a:cubicBezTo>
                <a:cubicBezTo>
                  <a:pt x="4276627" y="1101878"/>
                  <a:pt x="4197585" y="873288"/>
                  <a:pt x="4275786" y="1081825"/>
                </a:cubicBezTo>
                <a:cubicBezTo>
                  <a:pt x="4351955" y="1284944"/>
                  <a:pt x="4272269" y="1113430"/>
                  <a:pt x="4365938" y="1300766"/>
                </a:cubicBezTo>
                <a:cubicBezTo>
                  <a:pt x="4374524" y="1339403"/>
                  <a:pt x="4380055" y="1378847"/>
                  <a:pt x="4391695" y="1416676"/>
                </a:cubicBezTo>
                <a:cubicBezTo>
                  <a:pt x="4397341" y="1435026"/>
                  <a:pt x="4411382" y="1449978"/>
                  <a:pt x="4417453" y="1468192"/>
                </a:cubicBezTo>
                <a:cubicBezTo>
                  <a:pt x="4428648" y="1501776"/>
                  <a:pt x="4434625" y="1536879"/>
                  <a:pt x="4443211" y="1571223"/>
                </a:cubicBezTo>
                <a:cubicBezTo>
                  <a:pt x="4432904" y="1834060"/>
                  <a:pt x="4471223" y="2115596"/>
                  <a:pt x="4378817" y="2369713"/>
                </a:cubicBezTo>
                <a:cubicBezTo>
                  <a:pt x="4361090" y="2418462"/>
                  <a:pt x="4333687" y="2463218"/>
                  <a:pt x="4314422" y="2511380"/>
                </a:cubicBezTo>
                <a:cubicBezTo>
                  <a:pt x="4299297" y="2549194"/>
                  <a:pt x="4293999" y="2590863"/>
                  <a:pt x="4275786" y="2627290"/>
                </a:cubicBezTo>
                <a:cubicBezTo>
                  <a:pt x="4233636" y="2711590"/>
                  <a:pt x="4176268" y="2787689"/>
                  <a:pt x="4134118" y="2871989"/>
                </a:cubicBezTo>
                <a:cubicBezTo>
                  <a:pt x="4112653" y="2914919"/>
                  <a:pt x="4092855" y="2958723"/>
                  <a:pt x="4069724" y="3000778"/>
                </a:cubicBezTo>
                <a:cubicBezTo>
                  <a:pt x="4045597" y="3044645"/>
                  <a:pt x="4020221" y="3087910"/>
                  <a:pt x="3992450" y="3129566"/>
                </a:cubicBezTo>
                <a:cubicBezTo>
                  <a:pt x="3977202" y="3152438"/>
                  <a:pt x="3955078" y="3170390"/>
                  <a:pt x="3940935" y="3193961"/>
                </a:cubicBezTo>
                <a:cubicBezTo>
                  <a:pt x="3929041" y="3213785"/>
                  <a:pt x="3925516" y="3237677"/>
                  <a:pt x="3915177" y="3258355"/>
                </a:cubicBezTo>
                <a:cubicBezTo>
                  <a:pt x="3903982" y="3280744"/>
                  <a:pt x="3887736" y="3300360"/>
                  <a:pt x="3876541" y="3322749"/>
                </a:cubicBezTo>
                <a:cubicBezTo>
                  <a:pt x="3843651" y="3388528"/>
                  <a:pt x="3834588" y="3422850"/>
                  <a:pt x="3812146" y="3490175"/>
                </a:cubicBezTo>
                <a:cubicBezTo>
                  <a:pt x="3755199" y="3888801"/>
                  <a:pt x="3771805" y="3689200"/>
                  <a:pt x="3825025" y="4391696"/>
                </a:cubicBezTo>
                <a:cubicBezTo>
                  <a:pt x="3828332" y="4435351"/>
                  <a:pt x="3838203" y="4478551"/>
                  <a:pt x="3850783" y="4520485"/>
                </a:cubicBezTo>
                <a:cubicBezTo>
                  <a:pt x="3864069" y="4564771"/>
                  <a:pt x="3880276" y="4608618"/>
                  <a:pt x="3902298" y="4649273"/>
                </a:cubicBezTo>
                <a:cubicBezTo>
                  <a:pt x="3936328" y="4712098"/>
                  <a:pt x="3993790" y="4762431"/>
                  <a:pt x="4018208" y="4829578"/>
                </a:cubicBezTo>
                <a:cubicBezTo>
                  <a:pt x="4100419" y="5055654"/>
                  <a:pt x="4095827" y="5088197"/>
                  <a:pt x="4340180" y="5318975"/>
                </a:cubicBezTo>
                <a:lnTo>
                  <a:pt x="4572000" y="5537916"/>
                </a:lnTo>
                <a:cubicBezTo>
                  <a:pt x="4611359" y="5575817"/>
                  <a:pt x="4646198" y="5618530"/>
                  <a:pt x="4687910" y="5653825"/>
                </a:cubicBezTo>
                <a:cubicBezTo>
                  <a:pt x="4788930" y="5739304"/>
                  <a:pt x="4821927" y="5782655"/>
                  <a:pt x="4919729" y="5834130"/>
                </a:cubicBezTo>
                <a:cubicBezTo>
                  <a:pt x="4979192" y="5865426"/>
                  <a:pt x="5037900" y="5898697"/>
                  <a:pt x="5100034" y="5924282"/>
                </a:cubicBezTo>
                <a:cubicBezTo>
                  <a:pt x="5184148" y="5958917"/>
                  <a:pt x="5357611" y="6014434"/>
                  <a:pt x="5357611" y="6014434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空心弧 8"/>
          <p:cNvSpPr/>
          <p:nvPr/>
        </p:nvSpPr>
        <p:spPr>
          <a:xfrm flipV="1">
            <a:off x="1038322" y="1061545"/>
            <a:ext cx="4067926" cy="2077382"/>
          </a:xfrm>
          <a:prstGeom prst="blockArc">
            <a:avLst>
              <a:gd name="adj1" fmla="val 10800000"/>
              <a:gd name="adj2" fmla="val 21496028"/>
              <a:gd name="adj3" fmla="val 1401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69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27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498</Words>
  <Application>Microsoft Office PowerPoint</Application>
  <PresentationFormat>宽屏</PresentationFormat>
  <Paragraphs>132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03SmartFontUI</vt:lpstr>
      <vt:lpstr>OPPOSans H</vt:lpstr>
      <vt:lpstr>OPPOSans L</vt:lpstr>
      <vt:lpstr>OPPOSans R</vt:lpstr>
      <vt:lpstr>等线</vt:lpstr>
      <vt:lpstr>等线 Light</vt:lpstr>
      <vt:lpstr>思源宋体 CN Heavy</vt:lpstr>
      <vt:lpstr>思源宋体 CN Light</vt:lpstr>
      <vt:lpstr>思源宋体 CN Medium</vt:lpstr>
      <vt:lpstr>Arial</vt:lpstr>
      <vt:lpstr>Office 主题​​</vt:lpstr>
      <vt:lpstr>生活·进化的一小步</vt:lpstr>
      <vt:lpstr>新的品牌布局</vt:lpstr>
      <vt:lpstr>这里是</vt:lpstr>
      <vt:lpstr>无线耳机行业有多久没有为你带来耳目一新的感觉了？</vt:lpstr>
      <vt:lpstr>Kono SOUND MAX</vt:lpstr>
      <vt:lpstr>独立式设计</vt:lpstr>
      <vt:lpstr>500mAh1大电量</vt:lpstr>
      <vt:lpstr>支持独立控制</vt:lpstr>
      <vt:lpstr>方向兼容设计</vt:lpstr>
      <vt:lpstr>声道自动校准</vt:lpstr>
      <vt:lpstr>最低50ms低延迟</vt:lpstr>
      <vt:lpstr>高设计感充电盒</vt:lpstr>
      <vt:lpstr>5500mAh1超级电池</vt:lpstr>
      <vt:lpstr>充电盒18w快充</vt:lpstr>
      <vt:lpstr>Kono SOUND MAX</vt:lpstr>
      <vt:lpstr>Kono WATCH S1 系列</vt:lpstr>
      <vt:lpstr>玻璃钢机身</vt:lpstr>
      <vt:lpstr>480P高清大屏</vt:lpstr>
      <vt:lpstr>IP68生活防泼溅</vt:lpstr>
      <vt:lpstr>突破性长续航电池</vt:lpstr>
      <vt:lpstr>智能调度</vt:lpstr>
      <vt:lpstr>强大的软件生态1</vt:lpstr>
      <vt:lpstr>时尚的表盘系统</vt:lpstr>
      <vt:lpstr>Kono WATCH S1 系列</vt:lpstr>
      <vt:lpstr>Kono WATCH S1 系列</vt:lpstr>
      <vt:lpstr>PowerPoint 演示文稿</vt:lpstr>
      <vt:lpstr>Kono TV</vt:lpstr>
      <vt:lpstr>机械式摄像头盖板</vt:lpstr>
      <vt:lpstr>Kono TV</vt:lpstr>
      <vt:lpstr>更多精彩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生活·进化的一小步</dc:title>
  <dc:creator>ProjectX</dc:creator>
  <cp:keywords>UTOPIA TECH;乌托邦科技</cp:keywords>
  <cp:lastModifiedBy>ProjectX</cp:lastModifiedBy>
  <cp:revision>36</cp:revision>
  <dcterms:created xsi:type="dcterms:W3CDTF">2021-05-26T00:29:34Z</dcterms:created>
  <dcterms:modified xsi:type="dcterms:W3CDTF">2021-06-04T12:36:07Z</dcterms:modified>
</cp:coreProperties>
</file>